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99" r:id="rId4"/>
  </p:sldMasterIdLst>
  <p:notesMasterIdLst>
    <p:notesMasterId r:id="rId23"/>
  </p:notesMasterIdLst>
  <p:handoutMasterIdLst>
    <p:handoutMasterId r:id="rId24"/>
  </p:handoutMasterIdLst>
  <p:sldIdLst>
    <p:sldId id="264" r:id="rId5"/>
    <p:sldId id="294" r:id="rId6"/>
    <p:sldId id="297" r:id="rId7"/>
    <p:sldId id="293" r:id="rId8"/>
    <p:sldId id="298" r:id="rId9"/>
    <p:sldId id="295" r:id="rId10"/>
    <p:sldId id="299" r:id="rId11"/>
    <p:sldId id="304" r:id="rId12"/>
    <p:sldId id="300" r:id="rId13"/>
    <p:sldId id="305" r:id="rId14"/>
    <p:sldId id="301" r:id="rId15"/>
    <p:sldId id="306" r:id="rId16"/>
    <p:sldId id="302" r:id="rId17"/>
    <p:sldId id="307" r:id="rId18"/>
    <p:sldId id="303" r:id="rId19"/>
    <p:sldId id="308" r:id="rId20"/>
    <p:sldId id="281"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ADA43FD-8231-B246-AB1E-DB87BDFC5D31}">
          <p14:sldIdLst>
            <p14:sldId id="264"/>
            <p14:sldId id="294"/>
            <p14:sldId id="297"/>
            <p14:sldId id="293"/>
            <p14:sldId id="298"/>
            <p14:sldId id="295"/>
            <p14:sldId id="299"/>
            <p14:sldId id="304"/>
            <p14:sldId id="300"/>
            <p14:sldId id="305"/>
            <p14:sldId id="301"/>
            <p14:sldId id="306"/>
            <p14:sldId id="302"/>
            <p14:sldId id="307"/>
            <p14:sldId id="303"/>
            <p14:sldId id="308"/>
            <p14:sldId id="281"/>
            <p14:sldId id="28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858"/>
    <a:srgbClr val="00ABC8"/>
    <a:srgbClr val="FFBE3D"/>
    <a:srgbClr val="DBE2E9"/>
    <a:srgbClr val="52AE93"/>
    <a:srgbClr val="FF681D"/>
    <a:srgbClr val="DD001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7D17D6-B8D0-9147-9B0B-9EC8E11248FD}" v="1" dt="2025-10-02T13:21:18.776"/>
  </p1510:revLst>
</p1510:revInfo>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71497" autoAdjust="0"/>
  </p:normalViewPr>
  <p:slideViewPr>
    <p:cSldViewPr snapToGrid="0">
      <p:cViewPr varScale="1">
        <p:scale>
          <a:sx n="89" d="100"/>
          <a:sy n="89" d="100"/>
        </p:scale>
        <p:origin x="1696" y="176"/>
      </p:cViewPr>
      <p:guideLst/>
    </p:cSldViewPr>
  </p:slideViewPr>
  <p:outlineViewPr>
    <p:cViewPr>
      <p:scale>
        <a:sx n="33" d="100"/>
        <a:sy n="33" d="100"/>
      </p:scale>
      <p:origin x="0" y="-1440"/>
    </p:cViewPr>
  </p:outlineViewPr>
  <p:notesTextViewPr>
    <p:cViewPr>
      <p:scale>
        <a:sx n="20" d="100"/>
        <a:sy n="20" d="100"/>
      </p:scale>
      <p:origin x="0" y="0"/>
    </p:cViewPr>
  </p:notesTextViewPr>
  <p:sorterViewPr>
    <p:cViewPr varScale="1">
      <p:scale>
        <a:sx n="100" d="100"/>
        <a:sy n="100" d="100"/>
      </p:scale>
      <p:origin x="0" y="0"/>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elyn Wieman" userId="7039ebd1-9f05-41e0-80a9-f387836e0658" providerId="ADAL" clId="{B6B736F9-6C62-5602-ACD0-9A5A1623DCBA}"/>
    <pc:docChg chg="undo custSel modSld">
      <pc:chgData name="Madelyn Wieman" userId="7039ebd1-9f05-41e0-80a9-f387836e0658" providerId="ADAL" clId="{B6B736F9-6C62-5602-ACD0-9A5A1623DCBA}" dt="2025-10-02T13:22:00.597" v="20" actId="20577"/>
      <pc:docMkLst>
        <pc:docMk/>
      </pc:docMkLst>
      <pc:sldChg chg="modSp mod">
        <pc:chgData name="Madelyn Wieman" userId="7039ebd1-9f05-41e0-80a9-f387836e0658" providerId="ADAL" clId="{B6B736F9-6C62-5602-ACD0-9A5A1623DCBA}" dt="2025-10-02T13:22:00.597" v="20" actId="20577"/>
        <pc:sldMkLst>
          <pc:docMk/>
          <pc:sldMk cId="2773503878" sldId="306"/>
        </pc:sldMkLst>
        <pc:spChg chg="mod">
          <ac:chgData name="Madelyn Wieman" userId="7039ebd1-9f05-41e0-80a9-f387836e0658" providerId="ADAL" clId="{B6B736F9-6C62-5602-ACD0-9A5A1623DCBA}" dt="2025-10-02T13:22:00.597" v="20" actId="20577"/>
          <ac:spMkLst>
            <pc:docMk/>
            <pc:sldMk cId="2773503878" sldId="306"/>
            <ac:spMk id="2" creationId="{596956F6-33D1-371C-D76A-F9EE35F874D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D0B883-0A39-E05B-61ED-5FE94E7E6C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71B2735-0E3E-EB93-68DA-1402951418E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4DA340-CA88-40FE-8D9F-FB95A67E2ACC}" type="datetimeFigureOut">
              <a:rPr lang="en-US" smtClean="0"/>
              <a:t>10/2/25</a:t>
            </a:fld>
            <a:endParaRPr lang="en-US"/>
          </a:p>
        </p:txBody>
      </p:sp>
      <p:sp>
        <p:nvSpPr>
          <p:cNvPr id="4" name="Footer Placeholder 3">
            <a:extLst>
              <a:ext uri="{FF2B5EF4-FFF2-40B4-BE49-F238E27FC236}">
                <a16:creationId xmlns:a16="http://schemas.microsoft.com/office/drawing/2014/main" id="{001912F7-468D-0E8D-7580-A7ADE9D11B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5DA9A4-3BA2-3E7F-4048-A9EB25D5A2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4C7120-FABF-42CA-85D1-839480B5B48F}" type="slidenum">
              <a:rPr lang="en-US" smtClean="0"/>
              <a:t>‹#›</a:t>
            </a:fld>
            <a:endParaRPr lang="en-US"/>
          </a:p>
        </p:txBody>
      </p:sp>
    </p:spTree>
    <p:extLst>
      <p:ext uri="{BB962C8B-B14F-4D97-AF65-F5344CB8AC3E}">
        <p14:creationId xmlns:p14="http://schemas.microsoft.com/office/powerpoint/2010/main" val="1949999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BC4F2-6A87-450D-AD53-D2188421BC53}" type="datetimeFigureOut">
              <a:rPr lang="en-US" smtClean="0"/>
              <a:t>10/2/25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3B2649-7BD8-4005-A99E-30D13769A8BD}" type="slidenum">
              <a:rPr lang="en-US" smtClean="0"/>
              <a:t>‹#›</a:t>
            </a:fld>
            <a:endParaRPr lang="en-US" dirty="0"/>
          </a:p>
        </p:txBody>
      </p:sp>
    </p:spTree>
    <p:extLst>
      <p:ext uri="{BB962C8B-B14F-4D97-AF65-F5344CB8AC3E}">
        <p14:creationId xmlns:p14="http://schemas.microsoft.com/office/powerpoint/2010/main" val="244481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a:t>
            </a:fld>
            <a:endParaRPr lang="en-US" dirty="0"/>
          </a:p>
        </p:txBody>
      </p:sp>
    </p:spTree>
    <p:extLst>
      <p:ext uri="{BB962C8B-B14F-4D97-AF65-F5344CB8AC3E}">
        <p14:creationId xmlns:p14="http://schemas.microsoft.com/office/powerpoint/2010/main" val="2372587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43721-6607-25EA-F88A-869361D56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D88D8-3B2C-DF37-2BD7-B83C3703BF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09FE5-493D-96C9-C546-9F31857DEC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087010-86EA-9600-23F5-C50157BECF3E}"/>
              </a:ext>
            </a:extLst>
          </p:cNvPr>
          <p:cNvSpPr>
            <a:spLocks noGrp="1"/>
          </p:cNvSpPr>
          <p:nvPr>
            <p:ph type="sldNum" sz="quarter" idx="5"/>
          </p:nvPr>
        </p:nvSpPr>
        <p:spPr/>
        <p:txBody>
          <a:bodyPr/>
          <a:lstStyle/>
          <a:p>
            <a:fld id="{4C3B2649-7BD8-4005-A99E-30D13769A8BD}" type="slidenum">
              <a:rPr lang="en-US" smtClean="0"/>
              <a:t>11</a:t>
            </a:fld>
            <a:endParaRPr lang="en-US" dirty="0"/>
          </a:p>
        </p:txBody>
      </p:sp>
    </p:spTree>
    <p:extLst>
      <p:ext uri="{BB962C8B-B14F-4D97-AF65-F5344CB8AC3E}">
        <p14:creationId xmlns:p14="http://schemas.microsoft.com/office/powerpoint/2010/main" val="3571194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12</a:t>
            </a:fld>
            <a:endParaRPr lang="en-US" dirty="0"/>
          </a:p>
        </p:txBody>
      </p:sp>
    </p:spTree>
    <p:extLst>
      <p:ext uri="{BB962C8B-B14F-4D97-AF65-F5344CB8AC3E}">
        <p14:creationId xmlns:p14="http://schemas.microsoft.com/office/powerpoint/2010/main" val="115524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D6E4C-B6F2-3779-9B88-3A0D5E8B91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71CB8-CFBE-630B-2B04-8D8CC62A40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04BE1D-5C79-1635-5B4B-3DE61C3674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8A6EE7-F0A6-BCA1-0841-D00BC5E5871A}"/>
              </a:ext>
            </a:extLst>
          </p:cNvPr>
          <p:cNvSpPr>
            <a:spLocks noGrp="1"/>
          </p:cNvSpPr>
          <p:nvPr>
            <p:ph type="sldNum" sz="quarter" idx="5"/>
          </p:nvPr>
        </p:nvSpPr>
        <p:spPr/>
        <p:txBody>
          <a:bodyPr/>
          <a:lstStyle/>
          <a:p>
            <a:fld id="{4C3B2649-7BD8-4005-A99E-30D13769A8BD}" type="slidenum">
              <a:rPr lang="en-US" smtClean="0"/>
              <a:t>13</a:t>
            </a:fld>
            <a:endParaRPr lang="en-US" dirty="0"/>
          </a:p>
        </p:txBody>
      </p:sp>
    </p:spTree>
    <p:extLst>
      <p:ext uri="{BB962C8B-B14F-4D97-AF65-F5344CB8AC3E}">
        <p14:creationId xmlns:p14="http://schemas.microsoft.com/office/powerpoint/2010/main" val="1431879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0CF59-DCA3-9C29-6EF6-AC387773EF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48446D-6303-C1B1-92E1-8A16414A2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220148-5BFB-1022-1600-9F4BCFA2CE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D73B1E-5222-4147-917C-970E0B57CE55}"/>
              </a:ext>
            </a:extLst>
          </p:cNvPr>
          <p:cNvSpPr>
            <a:spLocks noGrp="1"/>
          </p:cNvSpPr>
          <p:nvPr>
            <p:ph type="sldNum" sz="quarter" idx="5"/>
          </p:nvPr>
        </p:nvSpPr>
        <p:spPr/>
        <p:txBody>
          <a:bodyPr/>
          <a:lstStyle/>
          <a:p>
            <a:fld id="{4C3B2649-7BD8-4005-A99E-30D13769A8BD}" type="slidenum">
              <a:rPr lang="en-US" smtClean="0"/>
              <a:t>14</a:t>
            </a:fld>
            <a:endParaRPr lang="en-US" dirty="0"/>
          </a:p>
        </p:txBody>
      </p:sp>
    </p:spTree>
    <p:extLst>
      <p:ext uri="{BB962C8B-B14F-4D97-AF65-F5344CB8AC3E}">
        <p14:creationId xmlns:p14="http://schemas.microsoft.com/office/powerpoint/2010/main" val="3483158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D64AC-CEBB-9812-3759-725357405C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941A91-070A-9538-79DC-AD10E21BA8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B379EE-991C-9312-AE35-13CEA12838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1FB57D-FB20-3B6B-A84D-15B24CE0C2C0}"/>
              </a:ext>
            </a:extLst>
          </p:cNvPr>
          <p:cNvSpPr>
            <a:spLocks noGrp="1"/>
          </p:cNvSpPr>
          <p:nvPr>
            <p:ph type="sldNum" sz="quarter" idx="5"/>
          </p:nvPr>
        </p:nvSpPr>
        <p:spPr/>
        <p:txBody>
          <a:bodyPr/>
          <a:lstStyle/>
          <a:p>
            <a:fld id="{4C3B2649-7BD8-4005-A99E-30D13769A8BD}" type="slidenum">
              <a:rPr lang="en-US" smtClean="0"/>
              <a:t>15</a:t>
            </a:fld>
            <a:endParaRPr lang="en-US" dirty="0"/>
          </a:p>
        </p:txBody>
      </p:sp>
    </p:spTree>
    <p:extLst>
      <p:ext uri="{BB962C8B-B14F-4D97-AF65-F5344CB8AC3E}">
        <p14:creationId xmlns:p14="http://schemas.microsoft.com/office/powerpoint/2010/main" val="1000871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8CEE8-2371-A749-6183-41EF645160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EA10CC-1895-3FFB-6E9C-8FB2729828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72AED6-54CF-2DAC-C80E-28961E7D3A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FC48D6-A9BF-152D-259F-53D22E98DCFA}"/>
              </a:ext>
            </a:extLst>
          </p:cNvPr>
          <p:cNvSpPr>
            <a:spLocks noGrp="1"/>
          </p:cNvSpPr>
          <p:nvPr>
            <p:ph type="sldNum" sz="quarter" idx="5"/>
          </p:nvPr>
        </p:nvSpPr>
        <p:spPr/>
        <p:txBody>
          <a:bodyPr/>
          <a:lstStyle/>
          <a:p>
            <a:fld id="{4C3B2649-7BD8-4005-A99E-30D13769A8BD}" type="slidenum">
              <a:rPr lang="en-US" smtClean="0"/>
              <a:t>16</a:t>
            </a:fld>
            <a:endParaRPr lang="en-US" dirty="0"/>
          </a:p>
        </p:txBody>
      </p:sp>
    </p:spTree>
    <p:extLst>
      <p:ext uri="{BB962C8B-B14F-4D97-AF65-F5344CB8AC3E}">
        <p14:creationId xmlns:p14="http://schemas.microsoft.com/office/powerpoint/2010/main" val="3670488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a:t>
            </a:r>
          </a:p>
        </p:txBody>
      </p:sp>
      <p:sp>
        <p:nvSpPr>
          <p:cNvPr id="4" name="Slide Number Placeholder 3"/>
          <p:cNvSpPr>
            <a:spLocks noGrp="1"/>
          </p:cNvSpPr>
          <p:nvPr>
            <p:ph type="sldNum" sz="quarter" idx="5"/>
          </p:nvPr>
        </p:nvSpPr>
        <p:spPr/>
        <p:txBody>
          <a:bodyPr/>
          <a:lstStyle/>
          <a:p>
            <a:fld id="{4C3B2649-7BD8-4005-A99E-30D13769A8BD}" type="slidenum">
              <a:rPr lang="en-US" smtClean="0"/>
              <a:t>17</a:t>
            </a:fld>
            <a:endParaRPr lang="en-US" dirty="0"/>
          </a:p>
        </p:txBody>
      </p:sp>
    </p:spTree>
    <p:extLst>
      <p:ext uri="{BB962C8B-B14F-4D97-AF65-F5344CB8AC3E}">
        <p14:creationId xmlns:p14="http://schemas.microsoft.com/office/powerpoint/2010/main" val="261029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18</a:t>
            </a:fld>
            <a:endParaRPr lang="en-US" dirty="0"/>
          </a:p>
        </p:txBody>
      </p:sp>
    </p:spTree>
    <p:extLst>
      <p:ext uri="{BB962C8B-B14F-4D97-AF65-F5344CB8AC3E}">
        <p14:creationId xmlns:p14="http://schemas.microsoft.com/office/powerpoint/2010/main" val="191316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2</a:t>
            </a:fld>
            <a:endParaRPr lang="en-US" dirty="0"/>
          </a:p>
        </p:txBody>
      </p:sp>
    </p:spTree>
    <p:extLst>
      <p:ext uri="{BB962C8B-B14F-4D97-AF65-F5344CB8AC3E}">
        <p14:creationId xmlns:p14="http://schemas.microsoft.com/office/powerpoint/2010/main" val="522784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3</a:t>
            </a:fld>
            <a:endParaRPr lang="en-US" dirty="0"/>
          </a:p>
        </p:txBody>
      </p:sp>
    </p:spTree>
    <p:extLst>
      <p:ext uri="{BB962C8B-B14F-4D97-AF65-F5344CB8AC3E}">
        <p14:creationId xmlns:p14="http://schemas.microsoft.com/office/powerpoint/2010/main" val="3576459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4</a:t>
            </a:fld>
            <a:endParaRPr lang="en-US" dirty="0"/>
          </a:p>
        </p:txBody>
      </p:sp>
    </p:spTree>
    <p:extLst>
      <p:ext uri="{BB962C8B-B14F-4D97-AF65-F5344CB8AC3E}">
        <p14:creationId xmlns:p14="http://schemas.microsoft.com/office/powerpoint/2010/main" val="2831064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5</a:t>
            </a:fld>
            <a:endParaRPr lang="en-US" dirty="0"/>
          </a:p>
        </p:txBody>
      </p:sp>
    </p:spTree>
    <p:extLst>
      <p:ext uri="{BB962C8B-B14F-4D97-AF65-F5344CB8AC3E}">
        <p14:creationId xmlns:p14="http://schemas.microsoft.com/office/powerpoint/2010/main" val="1001900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6</a:t>
            </a:fld>
            <a:endParaRPr lang="en-US" dirty="0"/>
          </a:p>
        </p:txBody>
      </p:sp>
    </p:spTree>
    <p:extLst>
      <p:ext uri="{BB962C8B-B14F-4D97-AF65-F5344CB8AC3E}">
        <p14:creationId xmlns:p14="http://schemas.microsoft.com/office/powerpoint/2010/main" val="1476199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7</a:t>
            </a:fld>
            <a:endParaRPr lang="en-US" dirty="0"/>
          </a:p>
        </p:txBody>
      </p:sp>
    </p:spTree>
    <p:extLst>
      <p:ext uri="{BB962C8B-B14F-4D97-AF65-F5344CB8AC3E}">
        <p14:creationId xmlns:p14="http://schemas.microsoft.com/office/powerpoint/2010/main" val="1636179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B98C7-BFC1-0341-AC2D-0B10DA34C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177320-DD7E-D845-9E79-69E7FE543F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BDB03-F625-874B-CC8F-1B64020AF5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14E53F-13C0-8848-2FF9-A65B3005605D}"/>
              </a:ext>
            </a:extLst>
          </p:cNvPr>
          <p:cNvSpPr>
            <a:spLocks noGrp="1"/>
          </p:cNvSpPr>
          <p:nvPr>
            <p:ph type="sldNum" sz="quarter" idx="5"/>
          </p:nvPr>
        </p:nvSpPr>
        <p:spPr/>
        <p:txBody>
          <a:bodyPr/>
          <a:lstStyle/>
          <a:p>
            <a:fld id="{4C3B2649-7BD8-4005-A99E-30D13769A8BD}" type="slidenum">
              <a:rPr lang="en-US" smtClean="0"/>
              <a:t>9</a:t>
            </a:fld>
            <a:endParaRPr lang="en-US" dirty="0"/>
          </a:p>
        </p:txBody>
      </p:sp>
    </p:spTree>
    <p:extLst>
      <p:ext uri="{BB962C8B-B14F-4D97-AF65-F5344CB8AC3E}">
        <p14:creationId xmlns:p14="http://schemas.microsoft.com/office/powerpoint/2010/main" val="1553203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10</a:t>
            </a:fld>
            <a:endParaRPr lang="en-US" dirty="0"/>
          </a:p>
        </p:txBody>
      </p:sp>
    </p:spTree>
    <p:extLst>
      <p:ext uri="{BB962C8B-B14F-4D97-AF65-F5344CB8AC3E}">
        <p14:creationId xmlns:p14="http://schemas.microsoft.com/office/powerpoint/2010/main" val="21809125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2858"/>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772A3A-46A1-3061-C175-C4CE39A4DF67}"/>
              </a:ext>
            </a:extLst>
          </p:cNvPr>
          <p:cNvSpPr/>
          <p:nvPr userDrawn="1"/>
        </p:nvSpPr>
        <p:spPr>
          <a:xfrm rot="5400000">
            <a:off x="2667000" y="-2667000"/>
            <a:ext cx="6858000" cy="12192000"/>
          </a:xfrm>
          <a:prstGeom prst="rect">
            <a:avLst/>
          </a:prstGeom>
          <a:blipFill dpi="0" rotWithShape="1">
            <a:blip r:embed="rId2">
              <a:alphaModFix amt="3000"/>
            </a:blip>
            <a:srcRect/>
            <a:stretch>
              <a:fillRect t="-10698" b="-1069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id="{5B2C2432-A375-1AB2-CF0E-D1E12DDBCEFF}"/>
              </a:ext>
            </a:extLst>
          </p:cNvPr>
          <p:cNvSpPr>
            <a:spLocks noGrp="1"/>
          </p:cNvSpPr>
          <p:nvPr>
            <p:ph type="pic" sz="quarter" idx="10"/>
          </p:nvPr>
        </p:nvSpPr>
        <p:spPr>
          <a:xfrm>
            <a:off x="6795785" y="0"/>
            <a:ext cx="5396216" cy="6857999"/>
          </a:xfrm>
          <a:custGeom>
            <a:avLst/>
            <a:gdLst>
              <a:gd name="connsiteX0" fmla="*/ 0 w 5491942"/>
              <a:gd name="connsiteY0" fmla="*/ 0 h 6857999"/>
              <a:gd name="connsiteX1" fmla="*/ 5491942 w 5491942"/>
              <a:gd name="connsiteY1" fmla="*/ 0 h 6857999"/>
              <a:gd name="connsiteX2" fmla="*/ 5491942 w 5491942"/>
              <a:gd name="connsiteY2" fmla="*/ 6857999 h 6857999"/>
              <a:gd name="connsiteX3" fmla="*/ 0 w 5491942"/>
              <a:gd name="connsiteY3" fmla="*/ 6857999 h 6857999"/>
              <a:gd name="connsiteX4" fmla="*/ 0 w 5491942"/>
              <a:gd name="connsiteY4" fmla="*/ 0 h 6857999"/>
              <a:gd name="connsiteX0" fmla="*/ 199506 w 5491942"/>
              <a:gd name="connsiteY0" fmla="*/ 16626 h 6857999"/>
              <a:gd name="connsiteX1" fmla="*/ 5491942 w 5491942"/>
              <a:gd name="connsiteY1" fmla="*/ 0 h 6857999"/>
              <a:gd name="connsiteX2" fmla="*/ 5491942 w 5491942"/>
              <a:gd name="connsiteY2" fmla="*/ 6857999 h 6857999"/>
              <a:gd name="connsiteX3" fmla="*/ 0 w 5491942"/>
              <a:gd name="connsiteY3" fmla="*/ 6857999 h 6857999"/>
              <a:gd name="connsiteX4" fmla="*/ 199506 w 5491942"/>
              <a:gd name="connsiteY4" fmla="*/ 16626 h 6857999"/>
              <a:gd name="connsiteX0" fmla="*/ 0 w 5292436"/>
              <a:gd name="connsiteY0" fmla="*/ 16626 h 6857999"/>
              <a:gd name="connsiteX1" fmla="*/ 5292436 w 5292436"/>
              <a:gd name="connsiteY1" fmla="*/ 0 h 6857999"/>
              <a:gd name="connsiteX2" fmla="*/ 5292436 w 5292436"/>
              <a:gd name="connsiteY2" fmla="*/ 6857999 h 6857999"/>
              <a:gd name="connsiteX3" fmla="*/ 33251 w 5292436"/>
              <a:gd name="connsiteY3" fmla="*/ 6857999 h 6857999"/>
              <a:gd name="connsiteX4" fmla="*/ 0 w 5292436"/>
              <a:gd name="connsiteY4" fmla="*/ 16626 h 6857999"/>
              <a:gd name="connsiteX0" fmla="*/ 103780 w 5396216"/>
              <a:gd name="connsiteY0" fmla="*/ 16626 h 6857999"/>
              <a:gd name="connsiteX1" fmla="*/ 5396216 w 5396216"/>
              <a:gd name="connsiteY1" fmla="*/ 0 h 6857999"/>
              <a:gd name="connsiteX2" fmla="*/ 5396216 w 5396216"/>
              <a:gd name="connsiteY2" fmla="*/ 6857999 h 6857999"/>
              <a:gd name="connsiteX3" fmla="*/ 137031 w 5396216"/>
              <a:gd name="connsiteY3" fmla="*/ 6857999 h 6857999"/>
              <a:gd name="connsiteX4" fmla="*/ 103780 w 5396216"/>
              <a:gd name="connsiteY4" fmla="*/ 16626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6216" h="6857999">
                <a:moveTo>
                  <a:pt x="103780" y="16626"/>
                </a:moveTo>
                <a:lnTo>
                  <a:pt x="5396216" y="0"/>
                </a:lnTo>
                <a:lnTo>
                  <a:pt x="5396216" y="6857999"/>
                </a:lnTo>
                <a:lnTo>
                  <a:pt x="137031" y="6857999"/>
                </a:lnTo>
                <a:cubicBezTo>
                  <a:pt x="-156686" y="3330632"/>
                  <a:pt x="114864" y="2297084"/>
                  <a:pt x="103780" y="16626"/>
                </a:cubicBezTo>
                <a:close/>
              </a:path>
            </a:pathLst>
          </a:custGeom>
          <a:blipFill dpi="0" rotWithShape="1">
            <a:blip r:embed="rId3"/>
            <a:srcRect/>
            <a:stretch>
              <a:fillRect l="-23000" r="-68000"/>
            </a:stretch>
          </a:blipFill>
        </p:spPr>
        <p:txBody>
          <a:bodyPr/>
          <a:lstStyle/>
          <a:p>
            <a:endParaRPr lang="en-US" dirty="0"/>
          </a:p>
        </p:txBody>
      </p:sp>
      <p:sp>
        <p:nvSpPr>
          <p:cNvPr id="2" name="Title 1">
            <a:extLst>
              <a:ext uri="{FF2B5EF4-FFF2-40B4-BE49-F238E27FC236}">
                <a16:creationId xmlns:a16="http://schemas.microsoft.com/office/drawing/2014/main" id="{E690BDF2-F367-4A0F-3F5F-7528201A6864}"/>
              </a:ext>
            </a:extLst>
          </p:cNvPr>
          <p:cNvSpPr>
            <a:spLocks noGrp="1"/>
          </p:cNvSpPr>
          <p:nvPr>
            <p:ph type="ctrTitle" hasCustomPrompt="1"/>
          </p:nvPr>
        </p:nvSpPr>
        <p:spPr>
          <a:xfrm>
            <a:off x="1066800" y="2082799"/>
            <a:ext cx="5029200" cy="1913604"/>
          </a:xfrm>
        </p:spPr>
        <p:txBody>
          <a:bodyPr anchor="ctr">
            <a:noAutofit/>
          </a:bodyPr>
          <a:lstStyle>
            <a:lvl1pPr algn="l">
              <a:defRPr sz="6000">
                <a:solidFill>
                  <a:schemeClr val="bg1"/>
                </a:solidFill>
              </a:defRPr>
            </a:lvl1pPr>
          </a:lstStyle>
          <a:p>
            <a:r>
              <a:rPr lang="en-US" dirty="0"/>
              <a:t>TITLE TEXT</a:t>
            </a:r>
          </a:p>
        </p:txBody>
      </p:sp>
      <p:sp>
        <p:nvSpPr>
          <p:cNvPr id="3" name="Subtitle 2">
            <a:extLst>
              <a:ext uri="{FF2B5EF4-FFF2-40B4-BE49-F238E27FC236}">
                <a16:creationId xmlns:a16="http://schemas.microsoft.com/office/drawing/2014/main" id="{517B30BA-427E-2BB9-6FEA-BA5B4BF4E767}"/>
              </a:ext>
            </a:extLst>
          </p:cNvPr>
          <p:cNvSpPr>
            <a:spLocks noGrp="1"/>
          </p:cNvSpPr>
          <p:nvPr>
            <p:ph type="subTitle" idx="1" hasCustomPrompt="1"/>
          </p:nvPr>
        </p:nvSpPr>
        <p:spPr>
          <a:xfrm>
            <a:off x="1066800" y="3996403"/>
            <a:ext cx="5029200" cy="44502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text</a:t>
            </a:r>
          </a:p>
        </p:txBody>
      </p:sp>
      <p:pic>
        <p:nvPicPr>
          <p:cNvPr id="9" name="Content Placeholder 4">
            <a:extLst>
              <a:ext uri="{FF2B5EF4-FFF2-40B4-BE49-F238E27FC236}">
                <a16:creationId xmlns:a16="http://schemas.microsoft.com/office/drawing/2014/main" id="{7DDF7DA3-C17B-5499-E6E8-A1AE05883CA2}"/>
              </a:ext>
            </a:extLst>
          </p:cNvPr>
          <p:cNvPicPr>
            <a:picLocks noChangeAspect="1"/>
          </p:cNvPicPr>
          <p:nvPr userDrawn="1"/>
        </p:nvPicPr>
        <p:blipFill>
          <a:blip r:embed="rId4"/>
          <a:srcRect/>
          <a:stretch/>
        </p:blipFill>
        <p:spPr>
          <a:xfrm>
            <a:off x="937881" y="5430493"/>
            <a:ext cx="2514912" cy="782417"/>
          </a:xfrm>
          <a:prstGeom prst="rect">
            <a:avLst/>
          </a:prstGeom>
        </p:spPr>
      </p:pic>
    </p:spTree>
    <p:extLst>
      <p:ext uri="{BB962C8B-B14F-4D97-AF65-F5344CB8AC3E}">
        <p14:creationId xmlns:p14="http://schemas.microsoft.com/office/powerpoint/2010/main" val="597672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ubtitle_Uni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0A78-99D6-AA74-F4F4-6F3B1FFF89AE}"/>
              </a:ext>
            </a:extLst>
          </p:cNvPr>
          <p:cNvSpPr>
            <a:spLocks noGrp="1"/>
          </p:cNvSpPr>
          <p:nvPr>
            <p:ph type="title" hasCustomPrompt="1"/>
          </p:nvPr>
        </p:nvSpPr>
        <p:spPr>
          <a:xfrm>
            <a:off x="1066800" y="1750699"/>
            <a:ext cx="10058400" cy="1828800"/>
          </a:xfrm>
        </p:spPr>
        <p:txBody>
          <a:bodyPr anchor="b">
            <a:normAutofit/>
          </a:bodyPr>
          <a:lstStyle>
            <a:lvl1pPr algn="ctr">
              <a:defRPr sz="6000">
                <a:solidFill>
                  <a:schemeClr val="bg1"/>
                </a:solidFill>
              </a:defRPr>
            </a:lvl1pPr>
          </a:lstStyle>
          <a:p>
            <a:r>
              <a:rPr lang="en-US" dirty="0"/>
              <a:t>TITLE</a:t>
            </a:r>
          </a:p>
        </p:txBody>
      </p:sp>
      <p:pic>
        <p:nvPicPr>
          <p:cNvPr id="5" name="Picture 4">
            <a:extLst>
              <a:ext uri="{FF2B5EF4-FFF2-40B4-BE49-F238E27FC236}">
                <a16:creationId xmlns:a16="http://schemas.microsoft.com/office/drawing/2014/main" id="{F44C675D-10E6-0989-619D-739F43155480}"/>
              </a:ext>
            </a:extLst>
          </p:cNvPr>
          <p:cNvPicPr>
            <a:picLocks noChangeAspect="1"/>
          </p:cNvPicPr>
          <p:nvPr userDrawn="1"/>
        </p:nvPicPr>
        <p:blipFill>
          <a:blip r:embed="rId3"/>
          <a:srcRect/>
          <a:stretch/>
        </p:blipFill>
        <p:spPr>
          <a:xfrm>
            <a:off x="11293260" y="5837183"/>
            <a:ext cx="738641" cy="724792"/>
          </a:xfrm>
          <a:prstGeom prst="rect">
            <a:avLst/>
          </a:prstGeom>
        </p:spPr>
      </p:pic>
      <p:sp>
        <p:nvSpPr>
          <p:cNvPr id="7" name="Subtitle 2">
            <a:extLst>
              <a:ext uri="{FF2B5EF4-FFF2-40B4-BE49-F238E27FC236}">
                <a16:creationId xmlns:a16="http://schemas.microsoft.com/office/drawing/2014/main" id="{FB4887EE-AAA2-45C0-87BA-378FD97C42D7}"/>
              </a:ext>
            </a:extLst>
          </p:cNvPr>
          <p:cNvSpPr>
            <a:spLocks noGrp="1"/>
          </p:cNvSpPr>
          <p:nvPr>
            <p:ph type="subTitle" idx="1" hasCustomPrompt="1"/>
          </p:nvPr>
        </p:nvSpPr>
        <p:spPr>
          <a:xfrm>
            <a:off x="1066800" y="3602038"/>
            <a:ext cx="10058400" cy="1828800"/>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1371461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_Uni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0A78-99D6-AA74-F4F4-6F3B1FFF89AE}"/>
              </a:ext>
            </a:extLst>
          </p:cNvPr>
          <p:cNvSpPr>
            <a:spLocks noGrp="1"/>
          </p:cNvSpPr>
          <p:nvPr>
            <p:ph type="title" hasCustomPrompt="1"/>
          </p:nvPr>
        </p:nvSpPr>
        <p:spPr>
          <a:xfrm>
            <a:off x="1066800" y="2743200"/>
            <a:ext cx="10058400" cy="1371600"/>
          </a:xfrm>
        </p:spPr>
        <p:txBody>
          <a:bodyPr>
            <a:normAutofit/>
          </a:bodyPr>
          <a:lstStyle>
            <a:lvl1pPr algn="ctr">
              <a:defRPr sz="6000">
                <a:solidFill>
                  <a:schemeClr val="bg1"/>
                </a:solidFill>
              </a:defRPr>
            </a:lvl1pPr>
          </a:lstStyle>
          <a:p>
            <a:r>
              <a:rPr lang="en-US" dirty="0"/>
              <a:t>TITLE</a:t>
            </a:r>
          </a:p>
        </p:txBody>
      </p:sp>
      <p:pic>
        <p:nvPicPr>
          <p:cNvPr id="5" name="Picture 4">
            <a:extLst>
              <a:ext uri="{FF2B5EF4-FFF2-40B4-BE49-F238E27FC236}">
                <a16:creationId xmlns:a16="http://schemas.microsoft.com/office/drawing/2014/main" id="{F44C675D-10E6-0989-619D-739F43155480}"/>
              </a:ext>
            </a:extLst>
          </p:cNvPr>
          <p:cNvPicPr>
            <a:picLocks noChangeAspect="1"/>
          </p:cNvPicPr>
          <p:nvPr userDrawn="1"/>
        </p:nvPicPr>
        <p:blipFill>
          <a:blip r:embed="rId3"/>
          <a:srcRect/>
          <a:stretch/>
        </p:blipFill>
        <p:spPr>
          <a:xfrm>
            <a:off x="11293260" y="5837183"/>
            <a:ext cx="738641" cy="724792"/>
          </a:xfrm>
          <a:prstGeom prst="rect">
            <a:avLst/>
          </a:prstGeom>
        </p:spPr>
      </p:pic>
    </p:spTree>
    <p:extLst>
      <p:ext uri="{BB962C8B-B14F-4D97-AF65-F5344CB8AC3E}">
        <p14:creationId xmlns:p14="http://schemas.microsoft.com/office/powerpoint/2010/main" val="328763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ubtitle_Oce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0A78-99D6-AA74-F4F4-6F3B1FFF89AE}"/>
              </a:ext>
            </a:extLst>
          </p:cNvPr>
          <p:cNvSpPr>
            <a:spLocks noGrp="1"/>
          </p:cNvSpPr>
          <p:nvPr>
            <p:ph type="title" hasCustomPrompt="1"/>
          </p:nvPr>
        </p:nvSpPr>
        <p:spPr>
          <a:xfrm>
            <a:off x="1066800" y="1750699"/>
            <a:ext cx="5029200" cy="1828800"/>
          </a:xfrm>
        </p:spPr>
        <p:txBody>
          <a:bodyPr anchor="b">
            <a:normAutofit/>
          </a:bodyPr>
          <a:lstStyle>
            <a:lvl1pPr algn="ctr">
              <a:defRPr sz="6000">
                <a:solidFill>
                  <a:schemeClr val="bg1"/>
                </a:solidFill>
              </a:defRPr>
            </a:lvl1pPr>
          </a:lstStyle>
          <a:p>
            <a:r>
              <a:rPr lang="en-US" dirty="0"/>
              <a:t>TITLE</a:t>
            </a:r>
          </a:p>
        </p:txBody>
      </p:sp>
      <p:sp>
        <p:nvSpPr>
          <p:cNvPr id="7" name="Subtitle 2">
            <a:extLst>
              <a:ext uri="{FF2B5EF4-FFF2-40B4-BE49-F238E27FC236}">
                <a16:creationId xmlns:a16="http://schemas.microsoft.com/office/drawing/2014/main" id="{FB4887EE-AAA2-45C0-87BA-378FD97C42D7}"/>
              </a:ext>
            </a:extLst>
          </p:cNvPr>
          <p:cNvSpPr>
            <a:spLocks noGrp="1"/>
          </p:cNvSpPr>
          <p:nvPr>
            <p:ph type="subTitle" idx="1" hasCustomPrompt="1"/>
          </p:nvPr>
        </p:nvSpPr>
        <p:spPr>
          <a:xfrm>
            <a:off x="1066800" y="3602038"/>
            <a:ext cx="5029200" cy="1828800"/>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3" name="Rectangle 2">
            <a:extLst>
              <a:ext uri="{FF2B5EF4-FFF2-40B4-BE49-F238E27FC236}">
                <a16:creationId xmlns:a16="http://schemas.microsoft.com/office/drawing/2014/main" id="{62D5B3EC-34F7-A087-E236-BE0B807861AB}"/>
              </a:ext>
            </a:extLst>
          </p:cNvPr>
          <p:cNvSpPr/>
          <p:nvPr userDrawn="1"/>
        </p:nvSpPr>
        <p:spPr>
          <a:xfrm>
            <a:off x="7215447" y="0"/>
            <a:ext cx="497655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elephant with long trunk&#10;&#10;Description automatically generated">
            <a:extLst>
              <a:ext uri="{FF2B5EF4-FFF2-40B4-BE49-F238E27FC236}">
                <a16:creationId xmlns:a16="http://schemas.microsoft.com/office/drawing/2014/main" id="{FE3C14B4-973E-4EBC-6082-71DA3BCF249C}"/>
              </a:ext>
            </a:extLst>
          </p:cNvPr>
          <p:cNvPicPr>
            <a:picLocks noChangeAspect="1"/>
          </p:cNvPicPr>
          <p:nvPr userDrawn="1"/>
        </p:nvPicPr>
        <p:blipFill>
          <a:blip r:embed="rId3"/>
          <a:stretch>
            <a:fillRect/>
          </a:stretch>
        </p:blipFill>
        <p:spPr>
          <a:xfrm>
            <a:off x="11291658" y="5837183"/>
            <a:ext cx="741846" cy="724792"/>
          </a:xfrm>
          <a:prstGeom prst="rect">
            <a:avLst/>
          </a:prstGeom>
        </p:spPr>
      </p:pic>
      <p:sp>
        <p:nvSpPr>
          <p:cNvPr id="6" name="Rectangle 5">
            <a:extLst>
              <a:ext uri="{FF2B5EF4-FFF2-40B4-BE49-F238E27FC236}">
                <a16:creationId xmlns:a16="http://schemas.microsoft.com/office/drawing/2014/main" id="{5049234D-AB84-8E75-C3FC-440FB2C3A596}"/>
              </a:ext>
            </a:extLst>
          </p:cNvPr>
          <p:cNvSpPr/>
          <p:nvPr userDrawn="1"/>
        </p:nvSpPr>
        <p:spPr>
          <a:xfrm>
            <a:off x="7215447" y="0"/>
            <a:ext cx="212295" cy="6858000"/>
          </a:xfrm>
          <a:prstGeom prst="rect">
            <a:avLst/>
          </a:prstGeom>
          <a:solidFill>
            <a:srgbClr val="FFBE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63852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CA5CB-722C-5101-F06A-A6EED2F09E08}"/>
              </a:ext>
            </a:extLst>
          </p:cNvPr>
          <p:cNvSpPr>
            <a:spLocks noGrp="1"/>
          </p:cNvSpPr>
          <p:nvPr>
            <p:ph type="title"/>
          </p:nvPr>
        </p:nvSpPr>
        <p:spPr>
          <a:xfrm>
            <a:off x="685800" y="724022"/>
            <a:ext cx="10820400" cy="1143000"/>
          </a:xfrm>
        </p:spPr>
        <p:txBody>
          <a:bodyPr>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B18CF5A6-4350-5BB7-1BFD-E0BDBC61E7AF}"/>
              </a:ext>
            </a:extLst>
          </p:cNvPr>
          <p:cNvSpPr>
            <a:spLocks noGrp="1"/>
          </p:cNvSpPr>
          <p:nvPr>
            <p:ph idx="1"/>
          </p:nvPr>
        </p:nvSpPr>
        <p:spPr>
          <a:xfrm>
            <a:off x="685800" y="2007707"/>
            <a:ext cx="10820400" cy="368214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blue elephant with long trunk&#10;&#10;Description automatically generated">
            <a:extLst>
              <a:ext uri="{FF2B5EF4-FFF2-40B4-BE49-F238E27FC236}">
                <a16:creationId xmlns:a16="http://schemas.microsoft.com/office/drawing/2014/main" id="{889B3A03-FD53-587E-620A-79DFF1A22174}"/>
              </a:ext>
            </a:extLst>
          </p:cNvPr>
          <p:cNvPicPr>
            <a:picLocks noChangeAspect="1"/>
          </p:cNvPicPr>
          <p:nvPr userDrawn="1"/>
        </p:nvPicPr>
        <p:blipFill>
          <a:blip r:embed="rId2"/>
          <a:stretch>
            <a:fillRect/>
          </a:stretch>
        </p:blipFill>
        <p:spPr>
          <a:xfrm>
            <a:off x="11291658" y="5837183"/>
            <a:ext cx="741846" cy="724792"/>
          </a:xfrm>
          <a:prstGeom prst="rect">
            <a:avLst/>
          </a:prstGeom>
        </p:spPr>
      </p:pic>
      <p:cxnSp>
        <p:nvCxnSpPr>
          <p:cNvPr id="5" name="Straight Connector 4">
            <a:extLst>
              <a:ext uri="{FF2B5EF4-FFF2-40B4-BE49-F238E27FC236}">
                <a16:creationId xmlns:a16="http://schemas.microsoft.com/office/drawing/2014/main" id="{6F6E13AB-A14E-065B-6FD8-A8FCB5664528}"/>
              </a:ext>
            </a:extLst>
          </p:cNvPr>
          <p:cNvCxnSpPr>
            <a:cxnSpLocks/>
          </p:cNvCxnSpPr>
          <p:nvPr userDrawn="1"/>
        </p:nvCxnSpPr>
        <p:spPr>
          <a:xfrm>
            <a:off x="2842728" y="6172199"/>
            <a:ext cx="8282472" cy="0"/>
          </a:xfrm>
          <a:prstGeom prst="line">
            <a:avLst/>
          </a:prstGeom>
          <a:ln w="22225">
            <a:solidFill>
              <a:srgbClr val="002858"/>
            </a:solidFill>
          </a:ln>
        </p:spPr>
        <p:style>
          <a:lnRef idx="2">
            <a:schemeClr val="accent1"/>
          </a:lnRef>
          <a:fillRef idx="0">
            <a:schemeClr val="accent1"/>
          </a:fillRef>
          <a:effectRef idx="1">
            <a:schemeClr val="accent1"/>
          </a:effectRef>
          <a:fontRef idx="minor">
            <a:schemeClr val="tx1"/>
          </a:fontRef>
        </p:style>
      </p:cxnSp>
      <p:sp>
        <p:nvSpPr>
          <p:cNvPr id="6" name="Title Placeholder 1">
            <a:extLst>
              <a:ext uri="{FF2B5EF4-FFF2-40B4-BE49-F238E27FC236}">
                <a16:creationId xmlns:a16="http://schemas.microsoft.com/office/drawing/2014/main" id="{752A78F4-9F6A-772E-AB05-1297C25BC848}"/>
              </a:ext>
            </a:extLst>
          </p:cNvPr>
          <p:cNvSpPr txBox="1">
            <a:spLocks/>
          </p:cNvSpPr>
          <p:nvPr userDrawn="1"/>
        </p:nvSpPr>
        <p:spPr>
          <a:xfrm>
            <a:off x="574481" y="5734817"/>
            <a:ext cx="2268247" cy="874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002858"/>
                </a:solidFill>
                <a:latin typeface="Barlow ExtraBold" pitchFamily="2" charset="77"/>
                <a:ea typeface="+mj-ea"/>
                <a:cs typeface="+mj-cs"/>
              </a:defRPr>
            </a:lvl1pPr>
          </a:lstStyle>
          <a:p>
            <a:r>
              <a:rPr lang="en-US" sz="1600" b="1" i="0" dirty="0">
                <a:solidFill>
                  <a:srgbClr val="DBE2E9"/>
                </a:solidFill>
                <a:latin typeface="Barlow SemiBold" pitchFamily="2" charset="77"/>
              </a:rPr>
              <a:t>KalahariMeetings.com</a:t>
            </a:r>
          </a:p>
        </p:txBody>
      </p:sp>
    </p:spTree>
    <p:extLst>
      <p:ext uri="{BB962C8B-B14F-4D97-AF65-F5344CB8AC3E}">
        <p14:creationId xmlns:p14="http://schemas.microsoft.com/office/powerpoint/2010/main" val="1669640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descr="A blue background with circles&#10;&#10;AI-generated content may be incorrect.">
            <a:extLst>
              <a:ext uri="{FF2B5EF4-FFF2-40B4-BE49-F238E27FC236}">
                <a16:creationId xmlns:a16="http://schemas.microsoft.com/office/drawing/2014/main" id="{731B8026-D351-5ACD-DAA9-3FE6432686C5}"/>
              </a:ext>
            </a:extLst>
          </p:cNvPr>
          <p:cNvPicPr>
            <a:picLocks noChangeAspect="1"/>
          </p:cNvPicPr>
          <p:nvPr userDrawn="1"/>
        </p:nvPicPr>
        <p:blipFill rotWithShape="1">
          <a:blip r:embed="rId2"/>
          <a:srcRect l="40698" r="40698"/>
          <a:stretch>
            <a:fillRect/>
          </a:stretch>
        </p:blipFill>
        <p:spPr>
          <a:xfrm>
            <a:off x="9923752" y="0"/>
            <a:ext cx="2268248" cy="6858000"/>
          </a:xfrm>
          <a:prstGeom prst="rect">
            <a:avLst/>
          </a:prstGeom>
        </p:spPr>
      </p:pic>
      <p:sp>
        <p:nvSpPr>
          <p:cNvPr id="2" name="Title 1">
            <a:extLst>
              <a:ext uri="{FF2B5EF4-FFF2-40B4-BE49-F238E27FC236}">
                <a16:creationId xmlns:a16="http://schemas.microsoft.com/office/drawing/2014/main" id="{656CA5CB-722C-5101-F06A-A6EED2F09E08}"/>
              </a:ext>
            </a:extLst>
          </p:cNvPr>
          <p:cNvSpPr>
            <a:spLocks noGrp="1"/>
          </p:cNvSpPr>
          <p:nvPr>
            <p:ph type="title"/>
          </p:nvPr>
        </p:nvSpPr>
        <p:spPr>
          <a:xfrm>
            <a:off x="685800" y="685800"/>
            <a:ext cx="4525827" cy="1143000"/>
          </a:xfrm>
        </p:spPr>
        <p:txBody>
          <a:bodyPr>
            <a:normAutofit/>
          </a:bodyPr>
          <a:lstStyle>
            <a:lvl1pPr algn="l">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B18CF5A6-4350-5BB7-1BFD-E0BDBC61E7AF}"/>
              </a:ext>
            </a:extLst>
          </p:cNvPr>
          <p:cNvSpPr>
            <a:spLocks noGrp="1"/>
          </p:cNvSpPr>
          <p:nvPr>
            <p:ph idx="1"/>
          </p:nvPr>
        </p:nvSpPr>
        <p:spPr>
          <a:xfrm>
            <a:off x="685800" y="2162157"/>
            <a:ext cx="4525827" cy="35344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5BF7A196-7E4F-A019-2C7B-CFEAE0059DA5}"/>
              </a:ext>
            </a:extLst>
          </p:cNvPr>
          <p:cNvCxnSpPr>
            <a:cxnSpLocks/>
          </p:cNvCxnSpPr>
          <p:nvPr userDrawn="1"/>
        </p:nvCxnSpPr>
        <p:spPr>
          <a:xfrm>
            <a:off x="2842728" y="6172199"/>
            <a:ext cx="1487972" cy="0"/>
          </a:xfrm>
          <a:prstGeom prst="line">
            <a:avLst/>
          </a:prstGeom>
          <a:ln w="22225">
            <a:solidFill>
              <a:srgbClr val="002858"/>
            </a:solidFill>
          </a:ln>
        </p:spPr>
        <p:style>
          <a:lnRef idx="2">
            <a:schemeClr val="accent1"/>
          </a:lnRef>
          <a:fillRef idx="0">
            <a:schemeClr val="accent1"/>
          </a:fillRef>
          <a:effectRef idx="1">
            <a:schemeClr val="accent1"/>
          </a:effectRef>
          <a:fontRef idx="minor">
            <a:schemeClr val="tx1"/>
          </a:fontRef>
        </p:style>
      </p:cxnSp>
      <p:sp>
        <p:nvSpPr>
          <p:cNvPr id="18" name="Title Placeholder 1">
            <a:extLst>
              <a:ext uri="{FF2B5EF4-FFF2-40B4-BE49-F238E27FC236}">
                <a16:creationId xmlns:a16="http://schemas.microsoft.com/office/drawing/2014/main" id="{85068A10-4D54-7E1B-A95B-17D21B6FCC9F}"/>
              </a:ext>
            </a:extLst>
          </p:cNvPr>
          <p:cNvSpPr txBox="1">
            <a:spLocks/>
          </p:cNvSpPr>
          <p:nvPr userDrawn="1"/>
        </p:nvSpPr>
        <p:spPr>
          <a:xfrm>
            <a:off x="574481" y="5734817"/>
            <a:ext cx="2268247" cy="874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002858"/>
                </a:solidFill>
                <a:latin typeface="Barlow ExtraBold" pitchFamily="2" charset="77"/>
                <a:ea typeface="+mj-ea"/>
                <a:cs typeface="+mj-cs"/>
              </a:defRPr>
            </a:lvl1pPr>
          </a:lstStyle>
          <a:p>
            <a:r>
              <a:rPr lang="en-US" sz="1600" b="1" i="0" dirty="0">
                <a:solidFill>
                  <a:srgbClr val="DBE2E9"/>
                </a:solidFill>
                <a:latin typeface="Barlow SemiBold" pitchFamily="2" charset="77"/>
              </a:rPr>
              <a:t>KalahariMeetings.com</a:t>
            </a:r>
          </a:p>
        </p:txBody>
      </p:sp>
      <p:pic>
        <p:nvPicPr>
          <p:cNvPr id="20" name="Picture 19" descr="A blue elephant with long trunk&#10;&#10;Description automatically generated">
            <a:extLst>
              <a:ext uri="{FF2B5EF4-FFF2-40B4-BE49-F238E27FC236}">
                <a16:creationId xmlns:a16="http://schemas.microsoft.com/office/drawing/2014/main" id="{F77E1A26-BA17-622E-FFDC-5ACDF1363EB8}"/>
              </a:ext>
            </a:extLst>
          </p:cNvPr>
          <p:cNvPicPr>
            <a:picLocks noChangeAspect="1"/>
          </p:cNvPicPr>
          <p:nvPr userDrawn="1"/>
        </p:nvPicPr>
        <p:blipFill>
          <a:blip r:embed="rId3"/>
          <a:stretch>
            <a:fillRect/>
          </a:stretch>
        </p:blipFill>
        <p:spPr>
          <a:xfrm>
            <a:off x="4525441" y="5837183"/>
            <a:ext cx="741846" cy="724792"/>
          </a:xfrm>
          <a:prstGeom prst="rect">
            <a:avLst/>
          </a:prstGeom>
        </p:spPr>
      </p:pic>
      <p:sp>
        <p:nvSpPr>
          <p:cNvPr id="23" name="Picture Placeholder 22">
            <a:extLst>
              <a:ext uri="{FF2B5EF4-FFF2-40B4-BE49-F238E27FC236}">
                <a16:creationId xmlns:a16="http://schemas.microsoft.com/office/drawing/2014/main" id="{E6695952-333F-2AC7-FA99-22113D0909F0}"/>
              </a:ext>
            </a:extLst>
          </p:cNvPr>
          <p:cNvSpPr>
            <a:spLocks noGrp="1"/>
          </p:cNvSpPr>
          <p:nvPr>
            <p:ph type="pic" sz="quarter" idx="10"/>
          </p:nvPr>
        </p:nvSpPr>
        <p:spPr>
          <a:xfrm>
            <a:off x="5798179" y="685800"/>
            <a:ext cx="2847975" cy="1728788"/>
          </a:xfrm>
        </p:spPr>
        <p:txBody>
          <a:bodyPr/>
          <a:lstStyle/>
          <a:p>
            <a:endParaRPr lang="en-US"/>
          </a:p>
        </p:txBody>
      </p:sp>
      <p:sp>
        <p:nvSpPr>
          <p:cNvPr id="24" name="Picture Placeholder 22">
            <a:extLst>
              <a:ext uri="{FF2B5EF4-FFF2-40B4-BE49-F238E27FC236}">
                <a16:creationId xmlns:a16="http://schemas.microsoft.com/office/drawing/2014/main" id="{DD0D172C-1B81-EA06-14F8-3DAF48C8A067}"/>
              </a:ext>
            </a:extLst>
          </p:cNvPr>
          <p:cNvSpPr>
            <a:spLocks noGrp="1"/>
          </p:cNvSpPr>
          <p:nvPr>
            <p:ph type="pic" sz="quarter" idx="11"/>
          </p:nvPr>
        </p:nvSpPr>
        <p:spPr>
          <a:xfrm>
            <a:off x="5798179" y="2552700"/>
            <a:ext cx="2847975" cy="1728788"/>
          </a:xfrm>
        </p:spPr>
        <p:txBody>
          <a:bodyPr/>
          <a:lstStyle/>
          <a:p>
            <a:endParaRPr lang="en-US"/>
          </a:p>
        </p:txBody>
      </p:sp>
      <p:sp>
        <p:nvSpPr>
          <p:cNvPr id="25" name="Picture Placeholder 22">
            <a:extLst>
              <a:ext uri="{FF2B5EF4-FFF2-40B4-BE49-F238E27FC236}">
                <a16:creationId xmlns:a16="http://schemas.microsoft.com/office/drawing/2014/main" id="{5E66C016-6F4C-FA53-7964-FF8EB95CADA2}"/>
              </a:ext>
            </a:extLst>
          </p:cNvPr>
          <p:cNvSpPr>
            <a:spLocks noGrp="1"/>
          </p:cNvSpPr>
          <p:nvPr>
            <p:ph type="pic" sz="quarter" idx="12"/>
          </p:nvPr>
        </p:nvSpPr>
        <p:spPr>
          <a:xfrm>
            <a:off x="5798179" y="4419600"/>
            <a:ext cx="2847975" cy="1728788"/>
          </a:xfrm>
        </p:spPr>
        <p:txBody>
          <a:bodyPr/>
          <a:lstStyle/>
          <a:p>
            <a:endParaRPr lang="en-US"/>
          </a:p>
        </p:txBody>
      </p:sp>
      <p:sp>
        <p:nvSpPr>
          <p:cNvPr id="26" name="Picture Placeholder 22">
            <a:extLst>
              <a:ext uri="{FF2B5EF4-FFF2-40B4-BE49-F238E27FC236}">
                <a16:creationId xmlns:a16="http://schemas.microsoft.com/office/drawing/2014/main" id="{CD4CB2EF-25BF-33BE-4F17-60D1E460E2F7}"/>
              </a:ext>
            </a:extLst>
          </p:cNvPr>
          <p:cNvSpPr>
            <a:spLocks noGrp="1"/>
          </p:cNvSpPr>
          <p:nvPr>
            <p:ph type="pic" sz="quarter" idx="13"/>
          </p:nvPr>
        </p:nvSpPr>
        <p:spPr>
          <a:xfrm>
            <a:off x="8769979" y="685799"/>
            <a:ext cx="2736221" cy="5486399"/>
          </a:xfrm>
        </p:spPr>
        <p:txBody>
          <a:bodyPr/>
          <a:lstStyle/>
          <a:p>
            <a:endParaRPr lang="en-US"/>
          </a:p>
        </p:txBody>
      </p:sp>
    </p:spTree>
    <p:extLst>
      <p:ext uri="{BB962C8B-B14F-4D97-AF65-F5344CB8AC3E}">
        <p14:creationId xmlns:p14="http://schemas.microsoft.com/office/powerpoint/2010/main" val="3260903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descr="A blue background with circles&#10;&#10;AI-generated content may be incorrect.">
            <a:extLst>
              <a:ext uri="{FF2B5EF4-FFF2-40B4-BE49-F238E27FC236}">
                <a16:creationId xmlns:a16="http://schemas.microsoft.com/office/drawing/2014/main" id="{B97FB35D-03D0-361E-1E52-101C3B995524}"/>
              </a:ext>
            </a:extLst>
          </p:cNvPr>
          <p:cNvPicPr>
            <a:picLocks noChangeAspect="1"/>
          </p:cNvPicPr>
          <p:nvPr userDrawn="1"/>
        </p:nvPicPr>
        <p:blipFill rotWithShape="1">
          <a:blip r:embed="rId2"/>
          <a:srcRect l="33931" r="33931"/>
          <a:stretch>
            <a:fillRect/>
          </a:stretch>
        </p:blipFill>
        <p:spPr>
          <a:xfrm>
            <a:off x="1541153" y="0"/>
            <a:ext cx="3918339" cy="6858000"/>
          </a:xfrm>
          <a:prstGeom prst="rect">
            <a:avLst/>
          </a:prstGeom>
        </p:spPr>
      </p:pic>
      <p:sp>
        <p:nvSpPr>
          <p:cNvPr id="2" name="Title 1">
            <a:extLst>
              <a:ext uri="{FF2B5EF4-FFF2-40B4-BE49-F238E27FC236}">
                <a16:creationId xmlns:a16="http://schemas.microsoft.com/office/drawing/2014/main" id="{656CA5CB-722C-5101-F06A-A6EED2F09E08}"/>
              </a:ext>
            </a:extLst>
          </p:cNvPr>
          <p:cNvSpPr>
            <a:spLocks noGrp="1"/>
          </p:cNvSpPr>
          <p:nvPr>
            <p:ph type="title"/>
          </p:nvPr>
        </p:nvSpPr>
        <p:spPr>
          <a:xfrm>
            <a:off x="6979093" y="685800"/>
            <a:ext cx="4525827" cy="1143000"/>
          </a:xfrm>
        </p:spPr>
        <p:txBody>
          <a:bodyPr>
            <a:normAutofit/>
          </a:bodyPr>
          <a:lstStyle>
            <a:lvl1pPr algn="l">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B18CF5A6-4350-5BB7-1BFD-E0BDBC61E7AF}"/>
              </a:ext>
            </a:extLst>
          </p:cNvPr>
          <p:cNvSpPr>
            <a:spLocks noGrp="1"/>
          </p:cNvSpPr>
          <p:nvPr>
            <p:ph idx="1"/>
          </p:nvPr>
        </p:nvSpPr>
        <p:spPr>
          <a:xfrm>
            <a:off x="6979093" y="2162157"/>
            <a:ext cx="4525827" cy="35344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5BF7A196-7E4F-A019-2C7B-CFEAE0059DA5}"/>
              </a:ext>
            </a:extLst>
          </p:cNvPr>
          <p:cNvCxnSpPr>
            <a:cxnSpLocks/>
          </p:cNvCxnSpPr>
          <p:nvPr userDrawn="1"/>
        </p:nvCxnSpPr>
        <p:spPr>
          <a:xfrm>
            <a:off x="9136021" y="6172199"/>
            <a:ext cx="1487972" cy="0"/>
          </a:xfrm>
          <a:prstGeom prst="line">
            <a:avLst/>
          </a:prstGeom>
          <a:ln w="22225">
            <a:solidFill>
              <a:srgbClr val="002858"/>
            </a:solidFill>
          </a:ln>
        </p:spPr>
        <p:style>
          <a:lnRef idx="2">
            <a:schemeClr val="accent1"/>
          </a:lnRef>
          <a:fillRef idx="0">
            <a:schemeClr val="accent1"/>
          </a:fillRef>
          <a:effectRef idx="1">
            <a:schemeClr val="accent1"/>
          </a:effectRef>
          <a:fontRef idx="minor">
            <a:schemeClr val="tx1"/>
          </a:fontRef>
        </p:style>
      </p:cxnSp>
      <p:sp>
        <p:nvSpPr>
          <p:cNvPr id="18" name="Title Placeholder 1">
            <a:extLst>
              <a:ext uri="{FF2B5EF4-FFF2-40B4-BE49-F238E27FC236}">
                <a16:creationId xmlns:a16="http://schemas.microsoft.com/office/drawing/2014/main" id="{85068A10-4D54-7E1B-A95B-17D21B6FCC9F}"/>
              </a:ext>
            </a:extLst>
          </p:cNvPr>
          <p:cNvSpPr txBox="1">
            <a:spLocks/>
          </p:cNvSpPr>
          <p:nvPr userDrawn="1"/>
        </p:nvSpPr>
        <p:spPr>
          <a:xfrm>
            <a:off x="6867774" y="5734817"/>
            <a:ext cx="2268247" cy="874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002858"/>
                </a:solidFill>
                <a:latin typeface="Barlow ExtraBold" pitchFamily="2" charset="77"/>
                <a:ea typeface="+mj-ea"/>
                <a:cs typeface="+mj-cs"/>
              </a:defRPr>
            </a:lvl1pPr>
          </a:lstStyle>
          <a:p>
            <a:r>
              <a:rPr lang="en-US" sz="1600" b="1" i="0" dirty="0">
                <a:solidFill>
                  <a:srgbClr val="DBE2E9"/>
                </a:solidFill>
                <a:latin typeface="Barlow SemiBold" pitchFamily="2" charset="77"/>
              </a:rPr>
              <a:t>KalahariMeetings.com</a:t>
            </a:r>
          </a:p>
        </p:txBody>
      </p:sp>
      <p:pic>
        <p:nvPicPr>
          <p:cNvPr id="20" name="Picture 19" descr="A blue elephant with long trunk&#10;&#10;Description automatically generated">
            <a:extLst>
              <a:ext uri="{FF2B5EF4-FFF2-40B4-BE49-F238E27FC236}">
                <a16:creationId xmlns:a16="http://schemas.microsoft.com/office/drawing/2014/main" id="{F77E1A26-BA17-622E-FFDC-5ACDF1363EB8}"/>
              </a:ext>
            </a:extLst>
          </p:cNvPr>
          <p:cNvPicPr>
            <a:picLocks noChangeAspect="1"/>
          </p:cNvPicPr>
          <p:nvPr userDrawn="1"/>
        </p:nvPicPr>
        <p:blipFill>
          <a:blip r:embed="rId3"/>
          <a:stretch>
            <a:fillRect/>
          </a:stretch>
        </p:blipFill>
        <p:spPr>
          <a:xfrm>
            <a:off x="10818734" y="5837183"/>
            <a:ext cx="741846" cy="724792"/>
          </a:xfrm>
          <a:prstGeom prst="rect">
            <a:avLst/>
          </a:prstGeom>
        </p:spPr>
      </p:pic>
      <p:sp>
        <p:nvSpPr>
          <p:cNvPr id="23" name="Picture Placeholder 22">
            <a:extLst>
              <a:ext uri="{FF2B5EF4-FFF2-40B4-BE49-F238E27FC236}">
                <a16:creationId xmlns:a16="http://schemas.microsoft.com/office/drawing/2014/main" id="{E6695952-333F-2AC7-FA99-22113D0909F0}"/>
              </a:ext>
            </a:extLst>
          </p:cNvPr>
          <p:cNvSpPr>
            <a:spLocks noGrp="1"/>
          </p:cNvSpPr>
          <p:nvPr>
            <p:ph type="pic" sz="quarter" idx="10"/>
          </p:nvPr>
        </p:nvSpPr>
        <p:spPr>
          <a:xfrm>
            <a:off x="631420" y="685800"/>
            <a:ext cx="2847975" cy="1728788"/>
          </a:xfrm>
        </p:spPr>
        <p:txBody>
          <a:bodyPr/>
          <a:lstStyle/>
          <a:p>
            <a:endParaRPr lang="en-US"/>
          </a:p>
        </p:txBody>
      </p:sp>
      <p:sp>
        <p:nvSpPr>
          <p:cNvPr id="24" name="Picture Placeholder 22">
            <a:extLst>
              <a:ext uri="{FF2B5EF4-FFF2-40B4-BE49-F238E27FC236}">
                <a16:creationId xmlns:a16="http://schemas.microsoft.com/office/drawing/2014/main" id="{DD0D172C-1B81-EA06-14F8-3DAF48C8A067}"/>
              </a:ext>
            </a:extLst>
          </p:cNvPr>
          <p:cNvSpPr>
            <a:spLocks noGrp="1"/>
          </p:cNvSpPr>
          <p:nvPr>
            <p:ph type="pic" sz="quarter" idx="11"/>
          </p:nvPr>
        </p:nvSpPr>
        <p:spPr>
          <a:xfrm>
            <a:off x="631420" y="2552700"/>
            <a:ext cx="2847975" cy="1728788"/>
          </a:xfrm>
        </p:spPr>
        <p:txBody>
          <a:bodyPr/>
          <a:lstStyle/>
          <a:p>
            <a:endParaRPr lang="en-US"/>
          </a:p>
        </p:txBody>
      </p:sp>
      <p:sp>
        <p:nvSpPr>
          <p:cNvPr id="25" name="Picture Placeholder 22">
            <a:extLst>
              <a:ext uri="{FF2B5EF4-FFF2-40B4-BE49-F238E27FC236}">
                <a16:creationId xmlns:a16="http://schemas.microsoft.com/office/drawing/2014/main" id="{5E66C016-6F4C-FA53-7964-FF8EB95CADA2}"/>
              </a:ext>
            </a:extLst>
          </p:cNvPr>
          <p:cNvSpPr>
            <a:spLocks noGrp="1"/>
          </p:cNvSpPr>
          <p:nvPr>
            <p:ph type="pic" sz="quarter" idx="12"/>
          </p:nvPr>
        </p:nvSpPr>
        <p:spPr>
          <a:xfrm>
            <a:off x="631420" y="4419600"/>
            <a:ext cx="2847975" cy="1728788"/>
          </a:xfrm>
        </p:spPr>
        <p:txBody>
          <a:bodyPr/>
          <a:lstStyle/>
          <a:p>
            <a:endParaRPr lang="en-US"/>
          </a:p>
        </p:txBody>
      </p:sp>
      <p:sp>
        <p:nvSpPr>
          <p:cNvPr id="26" name="Picture Placeholder 22">
            <a:extLst>
              <a:ext uri="{FF2B5EF4-FFF2-40B4-BE49-F238E27FC236}">
                <a16:creationId xmlns:a16="http://schemas.microsoft.com/office/drawing/2014/main" id="{CD4CB2EF-25BF-33BE-4F17-60D1E460E2F7}"/>
              </a:ext>
            </a:extLst>
          </p:cNvPr>
          <p:cNvSpPr>
            <a:spLocks noGrp="1"/>
          </p:cNvSpPr>
          <p:nvPr>
            <p:ph type="pic" sz="quarter" idx="13"/>
          </p:nvPr>
        </p:nvSpPr>
        <p:spPr>
          <a:xfrm>
            <a:off x="3597693" y="685799"/>
            <a:ext cx="2736221" cy="5486399"/>
          </a:xfrm>
        </p:spPr>
        <p:txBody>
          <a:bodyPr/>
          <a:lstStyle/>
          <a:p>
            <a:endParaRPr lang="en-US"/>
          </a:p>
        </p:txBody>
      </p:sp>
    </p:spTree>
    <p:extLst>
      <p:ext uri="{BB962C8B-B14F-4D97-AF65-F5344CB8AC3E}">
        <p14:creationId xmlns:p14="http://schemas.microsoft.com/office/powerpoint/2010/main" val="3626264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descr="A blue background with circles&#10;&#10;AI-generated content may be incorrect.">
            <a:extLst>
              <a:ext uri="{FF2B5EF4-FFF2-40B4-BE49-F238E27FC236}">
                <a16:creationId xmlns:a16="http://schemas.microsoft.com/office/drawing/2014/main" id="{B97FB35D-03D0-361E-1E52-101C3B995524}"/>
              </a:ext>
            </a:extLst>
          </p:cNvPr>
          <p:cNvPicPr>
            <a:picLocks noChangeAspect="1"/>
          </p:cNvPicPr>
          <p:nvPr userDrawn="1"/>
        </p:nvPicPr>
        <p:blipFill rotWithShape="1">
          <a:blip r:embed="rId2"/>
          <a:srcRect l="39870" r="39870"/>
          <a:stretch>
            <a:fillRect/>
          </a:stretch>
        </p:blipFill>
        <p:spPr>
          <a:xfrm>
            <a:off x="1541154" y="0"/>
            <a:ext cx="2470102" cy="6858000"/>
          </a:xfrm>
          <a:prstGeom prst="rect">
            <a:avLst/>
          </a:prstGeom>
        </p:spPr>
      </p:pic>
      <p:sp>
        <p:nvSpPr>
          <p:cNvPr id="2" name="Title 1">
            <a:extLst>
              <a:ext uri="{FF2B5EF4-FFF2-40B4-BE49-F238E27FC236}">
                <a16:creationId xmlns:a16="http://schemas.microsoft.com/office/drawing/2014/main" id="{656CA5CB-722C-5101-F06A-A6EED2F09E08}"/>
              </a:ext>
            </a:extLst>
          </p:cNvPr>
          <p:cNvSpPr>
            <a:spLocks noGrp="1"/>
          </p:cNvSpPr>
          <p:nvPr>
            <p:ph type="title"/>
          </p:nvPr>
        </p:nvSpPr>
        <p:spPr>
          <a:xfrm>
            <a:off x="6979093" y="685800"/>
            <a:ext cx="4525827" cy="1143000"/>
          </a:xfrm>
        </p:spPr>
        <p:txBody>
          <a:bodyPr>
            <a:normAutofit/>
          </a:bodyPr>
          <a:lstStyle>
            <a:lvl1pPr algn="l">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B18CF5A6-4350-5BB7-1BFD-E0BDBC61E7AF}"/>
              </a:ext>
            </a:extLst>
          </p:cNvPr>
          <p:cNvSpPr>
            <a:spLocks noGrp="1"/>
          </p:cNvSpPr>
          <p:nvPr>
            <p:ph idx="1"/>
          </p:nvPr>
        </p:nvSpPr>
        <p:spPr>
          <a:xfrm>
            <a:off x="6979093" y="2162157"/>
            <a:ext cx="4525827" cy="35344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5BF7A196-7E4F-A019-2C7B-CFEAE0059DA5}"/>
              </a:ext>
            </a:extLst>
          </p:cNvPr>
          <p:cNvCxnSpPr>
            <a:cxnSpLocks/>
          </p:cNvCxnSpPr>
          <p:nvPr userDrawn="1"/>
        </p:nvCxnSpPr>
        <p:spPr>
          <a:xfrm>
            <a:off x="9136021" y="6172199"/>
            <a:ext cx="1487972" cy="0"/>
          </a:xfrm>
          <a:prstGeom prst="line">
            <a:avLst/>
          </a:prstGeom>
          <a:ln w="22225">
            <a:solidFill>
              <a:srgbClr val="002858"/>
            </a:solidFill>
          </a:ln>
        </p:spPr>
        <p:style>
          <a:lnRef idx="2">
            <a:schemeClr val="accent1"/>
          </a:lnRef>
          <a:fillRef idx="0">
            <a:schemeClr val="accent1"/>
          </a:fillRef>
          <a:effectRef idx="1">
            <a:schemeClr val="accent1"/>
          </a:effectRef>
          <a:fontRef idx="minor">
            <a:schemeClr val="tx1"/>
          </a:fontRef>
        </p:style>
      </p:cxnSp>
      <p:sp>
        <p:nvSpPr>
          <p:cNvPr id="18" name="Title Placeholder 1">
            <a:extLst>
              <a:ext uri="{FF2B5EF4-FFF2-40B4-BE49-F238E27FC236}">
                <a16:creationId xmlns:a16="http://schemas.microsoft.com/office/drawing/2014/main" id="{85068A10-4D54-7E1B-A95B-17D21B6FCC9F}"/>
              </a:ext>
            </a:extLst>
          </p:cNvPr>
          <p:cNvSpPr txBox="1">
            <a:spLocks/>
          </p:cNvSpPr>
          <p:nvPr userDrawn="1"/>
        </p:nvSpPr>
        <p:spPr>
          <a:xfrm>
            <a:off x="6867774" y="5734817"/>
            <a:ext cx="2268247" cy="874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002858"/>
                </a:solidFill>
                <a:latin typeface="Barlow ExtraBold" pitchFamily="2" charset="77"/>
                <a:ea typeface="+mj-ea"/>
                <a:cs typeface="+mj-cs"/>
              </a:defRPr>
            </a:lvl1pPr>
          </a:lstStyle>
          <a:p>
            <a:r>
              <a:rPr lang="en-US" sz="1600" b="1" i="0" dirty="0">
                <a:solidFill>
                  <a:srgbClr val="DBE2E9"/>
                </a:solidFill>
                <a:latin typeface="Barlow SemiBold" pitchFamily="2" charset="77"/>
              </a:rPr>
              <a:t>KalahariMeetings.com</a:t>
            </a:r>
          </a:p>
        </p:txBody>
      </p:sp>
      <p:pic>
        <p:nvPicPr>
          <p:cNvPr id="20" name="Picture 19" descr="A blue elephant with long trunk&#10;&#10;Description automatically generated">
            <a:extLst>
              <a:ext uri="{FF2B5EF4-FFF2-40B4-BE49-F238E27FC236}">
                <a16:creationId xmlns:a16="http://schemas.microsoft.com/office/drawing/2014/main" id="{F77E1A26-BA17-622E-FFDC-5ACDF1363EB8}"/>
              </a:ext>
            </a:extLst>
          </p:cNvPr>
          <p:cNvPicPr>
            <a:picLocks noChangeAspect="1"/>
          </p:cNvPicPr>
          <p:nvPr userDrawn="1"/>
        </p:nvPicPr>
        <p:blipFill>
          <a:blip r:embed="rId3"/>
          <a:stretch>
            <a:fillRect/>
          </a:stretch>
        </p:blipFill>
        <p:spPr>
          <a:xfrm>
            <a:off x="10818734" y="5837183"/>
            <a:ext cx="741846" cy="724792"/>
          </a:xfrm>
          <a:prstGeom prst="rect">
            <a:avLst/>
          </a:prstGeom>
        </p:spPr>
      </p:pic>
      <p:sp>
        <p:nvSpPr>
          <p:cNvPr id="24" name="Picture Placeholder 22">
            <a:extLst>
              <a:ext uri="{FF2B5EF4-FFF2-40B4-BE49-F238E27FC236}">
                <a16:creationId xmlns:a16="http://schemas.microsoft.com/office/drawing/2014/main" id="{DD0D172C-1B81-EA06-14F8-3DAF48C8A067}"/>
              </a:ext>
            </a:extLst>
          </p:cNvPr>
          <p:cNvSpPr>
            <a:spLocks noGrp="1"/>
          </p:cNvSpPr>
          <p:nvPr>
            <p:ph type="pic" sz="quarter" idx="11"/>
          </p:nvPr>
        </p:nvSpPr>
        <p:spPr>
          <a:xfrm>
            <a:off x="2866087" y="1073097"/>
            <a:ext cx="3409207" cy="2312988"/>
          </a:xfrm>
        </p:spPr>
        <p:txBody>
          <a:bodyPr/>
          <a:lstStyle/>
          <a:p>
            <a:endParaRPr lang="en-US"/>
          </a:p>
        </p:txBody>
      </p:sp>
      <p:sp>
        <p:nvSpPr>
          <p:cNvPr id="25" name="Picture Placeholder 22">
            <a:extLst>
              <a:ext uri="{FF2B5EF4-FFF2-40B4-BE49-F238E27FC236}">
                <a16:creationId xmlns:a16="http://schemas.microsoft.com/office/drawing/2014/main" id="{5E66C016-6F4C-FA53-7964-FF8EB95CADA2}"/>
              </a:ext>
            </a:extLst>
          </p:cNvPr>
          <p:cNvSpPr>
            <a:spLocks noGrp="1"/>
          </p:cNvSpPr>
          <p:nvPr>
            <p:ph type="pic" sz="quarter" idx="12"/>
          </p:nvPr>
        </p:nvSpPr>
        <p:spPr>
          <a:xfrm>
            <a:off x="2866086" y="3524196"/>
            <a:ext cx="3409207" cy="2312987"/>
          </a:xfrm>
        </p:spPr>
        <p:txBody>
          <a:bodyPr/>
          <a:lstStyle/>
          <a:p>
            <a:endParaRPr lang="en-US"/>
          </a:p>
        </p:txBody>
      </p:sp>
      <p:sp>
        <p:nvSpPr>
          <p:cNvPr id="26" name="Picture Placeholder 22">
            <a:extLst>
              <a:ext uri="{FF2B5EF4-FFF2-40B4-BE49-F238E27FC236}">
                <a16:creationId xmlns:a16="http://schemas.microsoft.com/office/drawing/2014/main" id="{CD4CB2EF-25BF-33BE-4F17-60D1E460E2F7}"/>
              </a:ext>
            </a:extLst>
          </p:cNvPr>
          <p:cNvSpPr>
            <a:spLocks noGrp="1"/>
          </p:cNvSpPr>
          <p:nvPr>
            <p:ph type="pic" sz="quarter" idx="13"/>
          </p:nvPr>
        </p:nvSpPr>
        <p:spPr>
          <a:xfrm>
            <a:off x="10003" y="0"/>
            <a:ext cx="2736221" cy="6861748"/>
          </a:xfrm>
        </p:spPr>
        <p:txBody>
          <a:bodyPr/>
          <a:lstStyle/>
          <a:p>
            <a:endParaRPr lang="en-US" dirty="0"/>
          </a:p>
        </p:txBody>
      </p:sp>
    </p:spTree>
    <p:extLst>
      <p:ext uri="{BB962C8B-B14F-4D97-AF65-F5344CB8AC3E}">
        <p14:creationId xmlns:p14="http://schemas.microsoft.com/office/powerpoint/2010/main" val="260379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8CF5A6-4350-5BB7-1BFD-E0BDBC61E7AF}"/>
              </a:ext>
            </a:extLst>
          </p:cNvPr>
          <p:cNvSpPr>
            <a:spLocks noGrp="1"/>
          </p:cNvSpPr>
          <p:nvPr>
            <p:ph idx="1"/>
          </p:nvPr>
        </p:nvSpPr>
        <p:spPr>
          <a:xfrm>
            <a:off x="685800" y="1973967"/>
            <a:ext cx="5364480" cy="3644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B466A021-896B-CC93-B45E-2AB1A83D8067}"/>
              </a:ext>
            </a:extLst>
          </p:cNvPr>
          <p:cNvSpPr>
            <a:spLocks noGrp="1"/>
          </p:cNvSpPr>
          <p:nvPr>
            <p:ph idx="10"/>
          </p:nvPr>
        </p:nvSpPr>
        <p:spPr>
          <a:xfrm>
            <a:off x="6141722" y="1973967"/>
            <a:ext cx="5364480" cy="3644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44D16A02-C897-E162-D6C7-84A8AFDA4C48}"/>
              </a:ext>
            </a:extLst>
          </p:cNvPr>
          <p:cNvSpPr>
            <a:spLocks noGrp="1"/>
          </p:cNvSpPr>
          <p:nvPr>
            <p:ph type="title"/>
          </p:nvPr>
        </p:nvSpPr>
        <p:spPr>
          <a:xfrm>
            <a:off x="685800" y="724022"/>
            <a:ext cx="10820400" cy="1143000"/>
          </a:xfrm>
        </p:spPr>
        <p:txBody>
          <a:bodyPr>
            <a:normAutofit/>
          </a:bodyPr>
          <a:lstStyle>
            <a:lvl1pPr>
              <a:defRPr sz="3600"/>
            </a:lvl1pPr>
          </a:lstStyle>
          <a:p>
            <a:r>
              <a:rPr lang="en-US" dirty="0"/>
              <a:t>Click to edit Master title style</a:t>
            </a:r>
          </a:p>
        </p:txBody>
      </p:sp>
      <p:pic>
        <p:nvPicPr>
          <p:cNvPr id="8" name="Picture 7" descr="A blue elephant with long trunk&#10;&#10;Description automatically generated">
            <a:extLst>
              <a:ext uri="{FF2B5EF4-FFF2-40B4-BE49-F238E27FC236}">
                <a16:creationId xmlns:a16="http://schemas.microsoft.com/office/drawing/2014/main" id="{4E79A8B7-83C2-5580-4092-E5F6985DA054}"/>
              </a:ext>
            </a:extLst>
          </p:cNvPr>
          <p:cNvPicPr>
            <a:picLocks noChangeAspect="1"/>
          </p:cNvPicPr>
          <p:nvPr userDrawn="1"/>
        </p:nvPicPr>
        <p:blipFill>
          <a:blip r:embed="rId2"/>
          <a:stretch>
            <a:fillRect/>
          </a:stretch>
        </p:blipFill>
        <p:spPr>
          <a:xfrm>
            <a:off x="11291658" y="5837183"/>
            <a:ext cx="741846" cy="724792"/>
          </a:xfrm>
          <a:prstGeom prst="rect">
            <a:avLst/>
          </a:prstGeom>
        </p:spPr>
      </p:pic>
      <p:cxnSp>
        <p:nvCxnSpPr>
          <p:cNvPr id="9" name="Straight Connector 8">
            <a:extLst>
              <a:ext uri="{FF2B5EF4-FFF2-40B4-BE49-F238E27FC236}">
                <a16:creationId xmlns:a16="http://schemas.microsoft.com/office/drawing/2014/main" id="{FB99767F-5CF1-67C0-C0DC-E7F4E4BAA358}"/>
              </a:ext>
            </a:extLst>
          </p:cNvPr>
          <p:cNvCxnSpPr>
            <a:cxnSpLocks/>
          </p:cNvCxnSpPr>
          <p:nvPr userDrawn="1"/>
        </p:nvCxnSpPr>
        <p:spPr>
          <a:xfrm>
            <a:off x="2842728" y="6172199"/>
            <a:ext cx="8282472" cy="0"/>
          </a:xfrm>
          <a:prstGeom prst="line">
            <a:avLst/>
          </a:prstGeom>
          <a:ln w="22225">
            <a:solidFill>
              <a:srgbClr val="002858"/>
            </a:solidFill>
          </a:ln>
        </p:spPr>
        <p:style>
          <a:lnRef idx="2">
            <a:schemeClr val="accent1"/>
          </a:lnRef>
          <a:fillRef idx="0">
            <a:schemeClr val="accent1"/>
          </a:fillRef>
          <a:effectRef idx="1">
            <a:schemeClr val="accent1"/>
          </a:effectRef>
          <a:fontRef idx="minor">
            <a:schemeClr val="tx1"/>
          </a:fontRef>
        </p:style>
      </p:cxnSp>
      <p:sp>
        <p:nvSpPr>
          <p:cNvPr id="10" name="Title Placeholder 1">
            <a:extLst>
              <a:ext uri="{FF2B5EF4-FFF2-40B4-BE49-F238E27FC236}">
                <a16:creationId xmlns:a16="http://schemas.microsoft.com/office/drawing/2014/main" id="{0A9E00F9-93F0-D1DB-67A9-62291DF22B75}"/>
              </a:ext>
            </a:extLst>
          </p:cNvPr>
          <p:cNvSpPr txBox="1">
            <a:spLocks/>
          </p:cNvSpPr>
          <p:nvPr userDrawn="1"/>
        </p:nvSpPr>
        <p:spPr>
          <a:xfrm>
            <a:off x="574481" y="5734817"/>
            <a:ext cx="2268247" cy="874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002858"/>
                </a:solidFill>
                <a:latin typeface="Barlow ExtraBold" pitchFamily="2" charset="77"/>
                <a:ea typeface="+mj-ea"/>
                <a:cs typeface="+mj-cs"/>
              </a:defRPr>
            </a:lvl1pPr>
          </a:lstStyle>
          <a:p>
            <a:r>
              <a:rPr lang="en-US" sz="1600" b="1" i="0" dirty="0">
                <a:solidFill>
                  <a:srgbClr val="DBE2E9"/>
                </a:solidFill>
                <a:latin typeface="Barlow SemiBold" pitchFamily="2" charset="77"/>
              </a:rPr>
              <a:t>KalahariMeetings.com</a:t>
            </a:r>
          </a:p>
        </p:txBody>
      </p:sp>
    </p:spTree>
    <p:extLst>
      <p:ext uri="{BB962C8B-B14F-4D97-AF65-F5344CB8AC3E}">
        <p14:creationId xmlns:p14="http://schemas.microsoft.com/office/powerpoint/2010/main" val="1798291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6451A7-96FE-7828-3F33-20C1B9299395}"/>
              </a:ext>
            </a:extLst>
          </p:cNvPr>
          <p:cNvSpPr>
            <a:spLocks noGrp="1"/>
          </p:cNvSpPr>
          <p:nvPr>
            <p:ph type="title"/>
          </p:nvPr>
        </p:nvSpPr>
        <p:spPr>
          <a:xfrm>
            <a:off x="1108328" y="1032130"/>
            <a:ext cx="100584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47E8DFF-11C1-6809-612E-7384A2ACB593}"/>
              </a:ext>
            </a:extLst>
          </p:cNvPr>
          <p:cNvSpPr>
            <a:spLocks noGrp="1"/>
          </p:cNvSpPr>
          <p:nvPr>
            <p:ph type="body" idx="1"/>
          </p:nvPr>
        </p:nvSpPr>
        <p:spPr>
          <a:xfrm>
            <a:off x="1108328" y="2489453"/>
            <a:ext cx="10058400" cy="3200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4293855"/>
      </p:ext>
    </p:extLst>
  </p:cSld>
  <p:clrMap bg1="lt1" tx1="dk1" bg2="lt2" tx2="dk2" accent1="accent1" accent2="accent2" accent3="accent3" accent4="accent4" accent5="accent5" accent6="accent6" hlink="hlink" folHlink="folHlink"/>
  <p:sldLayoutIdLst>
    <p:sldLayoutId id="2147483700" r:id="rId1"/>
    <p:sldLayoutId id="2147483722" r:id="rId2"/>
    <p:sldLayoutId id="2147483717" r:id="rId3"/>
    <p:sldLayoutId id="2147483724" r:id="rId4"/>
    <p:sldLayoutId id="2147483701" r:id="rId5"/>
    <p:sldLayoutId id="2147483725" r:id="rId6"/>
    <p:sldLayoutId id="2147483726" r:id="rId7"/>
    <p:sldLayoutId id="2147483727" r:id="rId8"/>
    <p:sldLayoutId id="2147483713" r:id="rId9"/>
  </p:sldLayoutIdLst>
  <p:txStyles>
    <p:titleStyle>
      <a:lvl1pPr algn="l" defTabSz="914400" rtl="0" eaLnBrk="1" latinLnBrk="0" hangingPunct="1">
        <a:lnSpc>
          <a:spcPct val="90000"/>
        </a:lnSpc>
        <a:spcBef>
          <a:spcPct val="0"/>
        </a:spcBef>
        <a:buNone/>
        <a:defRPr sz="4400" b="1" i="0" kern="1200">
          <a:solidFill>
            <a:srgbClr val="002858"/>
          </a:solidFill>
          <a:latin typeface="Barlow Extra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858"/>
          </a:solidFill>
          <a:latin typeface="Barlow"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858"/>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858"/>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858"/>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858"/>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4.jpg"/><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7BDAD80-4A03-2626-8A4E-5531DB09E994}"/>
              </a:ext>
            </a:extLst>
          </p:cNvPr>
          <p:cNvPicPr>
            <a:picLocks noGrp="1" noChangeAspect="1"/>
          </p:cNvPicPr>
          <p:nvPr>
            <p:ph type="pic" sz="quarter" idx="10"/>
          </p:nvPr>
        </p:nvPicPr>
        <p:blipFill rotWithShape="1">
          <a:blip r:embed="rId3"/>
          <a:srcRect l="23772" r="23772"/>
          <a:stretch>
            <a:fillRect/>
          </a:stretch>
        </p:blipFill>
        <p:spPr>
          <a:xfrm>
            <a:off x="6795784" y="1"/>
            <a:ext cx="5396216" cy="6857999"/>
          </a:xfrm>
        </p:spPr>
      </p:pic>
      <p:sp>
        <p:nvSpPr>
          <p:cNvPr id="3" name="Title 2">
            <a:extLst>
              <a:ext uri="{FF2B5EF4-FFF2-40B4-BE49-F238E27FC236}">
                <a16:creationId xmlns:a16="http://schemas.microsoft.com/office/drawing/2014/main" id="{7624ACFF-CBEB-DC59-26EB-6F23A34D9627}"/>
              </a:ext>
            </a:extLst>
          </p:cNvPr>
          <p:cNvSpPr>
            <a:spLocks noGrp="1"/>
          </p:cNvSpPr>
          <p:nvPr>
            <p:ph type="ctrTitle"/>
          </p:nvPr>
        </p:nvSpPr>
        <p:spPr/>
        <p:txBody>
          <a:bodyPr/>
          <a:lstStyle/>
          <a:p>
            <a:r>
              <a:rPr lang="en-US" dirty="0"/>
              <a:t>Meetings &amp; Conventions</a:t>
            </a:r>
          </a:p>
        </p:txBody>
      </p:sp>
      <p:sp>
        <p:nvSpPr>
          <p:cNvPr id="4" name="Subtitle 3">
            <a:extLst>
              <a:ext uri="{FF2B5EF4-FFF2-40B4-BE49-F238E27FC236}">
                <a16:creationId xmlns:a16="http://schemas.microsoft.com/office/drawing/2014/main" id="{067BD55E-7849-7F78-70D0-701CB0DE2F49}"/>
              </a:ext>
            </a:extLst>
          </p:cNvPr>
          <p:cNvSpPr>
            <a:spLocks noGrp="1"/>
          </p:cNvSpPr>
          <p:nvPr>
            <p:ph type="subTitle" idx="1"/>
          </p:nvPr>
        </p:nvSpPr>
        <p:spPr/>
        <p:txBody>
          <a:bodyPr>
            <a:normAutofit/>
          </a:bodyPr>
          <a:lstStyle/>
          <a:p>
            <a:r>
              <a:rPr lang="en-US" dirty="0"/>
              <a:t>Kalahari Resorts &amp; Conventions</a:t>
            </a:r>
          </a:p>
        </p:txBody>
      </p:sp>
      <p:pic>
        <p:nvPicPr>
          <p:cNvPr id="7" name="Picture 6" descr="A blue and black logo&#10;&#10;AI-generated content may be incorrect.">
            <a:extLst>
              <a:ext uri="{FF2B5EF4-FFF2-40B4-BE49-F238E27FC236}">
                <a16:creationId xmlns:a16="http://schemas.microsoft.com/office/drawing/2014/main" id="{CA6FF78D-43C8-0E13-DD51-AF3DD4589F2E}"/>
              </a:ext>
            </a:extLst>
          </p:cNvPr>
          <p:cNvPicPr>
            <a:picLocks noChangeAspect="1"/>
          </p:cNvPicPr>
          <p:nvPr/>
        </p:nvPicPr>
        <p:blipFill>
          <a:blip r:embed="rId4"/>
          <a:srcRect l="33290" r="50000"/>
          <a:stretch/>
        </p:blipFill>
        <p:spPr>
          <a:xfrm rot="10800000">
            <a:off x="6095999" y="-1"/>
            <a:ext cx="2037347" cy="6858000"/>
          </a:xfrm>
          <a:prstGeom prst="rect">
            <a:avLst/>
          </a:prstGeom>
        </p:spPr>
      </p:pic>
    </p:spTree>
    <p:extLst>
      <p:ext uri="{BB962C8B-B14F-4D97-AF65-F5344CB8AC3E}">
        <p14:creationId xmlns:p14="http://schemas.microsoft.com/office/powerpoint/2010/main" val="236974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51B68-305B-54A6-D99C-AD734B83790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909BE6-425C-BAFE-44C7-4A21633F0722}"/>
              </a:ext>
            </a:extLst>
          </p:cNvPr>
          <p:cNvSpPr>
            <a:spLocks noGrp="1"/>
          </p:cNvSpPr>
          <p:nvPr>
            <p:ph idx="1"/>
          </p:nvPr>
        </p:nvSpPr>
        <p:spPr>
          <a:xfrm>
            <a:off x="685800" y="1867023"/>
            <a:ext cx="5364480" cy="3526388"/>
          </a:xfrm>
        </p:spPr>
        <p:txBody>
          <a:bodyPr>
            <a:noAutofit/>
          </a:bodyPr>
          <a:lstStyle/>
          <a:p>
            <a:pPr marL="0" indent="0">
              <a:lnSpc>
                <a:spcPct val="100000"/>
              </a:lnSpc>
              <a:buNone/>
            </a:pPr>
            <a:r>
              <a:rPr lang="en-US" sz="2400" b="1" dirty="0"/>
              <a:t>Sandusky, OH</a:t>
            </a:r>
            <a:endParaRPr lang="en-US" sz="2400" dirty="0"/>
          </a:p>
          <a:p>
            <a:pPr>
              <a:lnSpc>
                <a:spcPct val="100000"/>
              </a:lnSpc>
            </a:pPr>
            <a:r>
              <a:rPr lang="en-US" sz="1400" b="1" dirty="0"/>
              <a:t>Cleveland, OH</a:t>
            </a:r>
            <a:r>
              <a:rPr lang="en-US" sz="1400" dirty="0"/>
              <a:t>: 1 hour, 60 miles</a:t>
            </a:r>
          </a:p>
          <a:p>
            <a:pPr>
              <a:lnSpc>
                <a:spcPct val="100000"/>
              </a:lnSpc>
            </a:pPr>
            <a:r>
              <a:rPr lang="en-US" sz="1400" b="1" dirty="0"/>
              <a:t>Columbus, OH: </a:t>
            </a:r>
            <a:r>
              <a:rPr lang="en-US" sz="1400" dirty="0"/>
              <a:t>2 hours, 113 miles</a:t>
            </a:r>
          </a:p>
          <a:p>
            <a:pPr>
              <a:lnSpc>
                <a:spcPct val="100000"/>
              </a:lnSpc>
            </a:pPr>
            <a:r>
              <a:rPr lang="en-US" sz="1400" b="1" dirty="0"/>
              <a:t>Detroit, MI: </a:t>
            </a:r>
            <a:r>
              <a:rPr lang="en-US" sz="1400" dirty="0"/>
              <a:t>2 hours, 116 miles</a:t>
            </a:r>
          </a:p>
          <a:p>
            <a:pPr>
              <a:lnSpc>
                <a:spcPct val="100000"/>
              </a:lnSpc>
            </a:pPr>
            <a:r>
              <a:rPr lang="en-US" sz="1400" b="1" dirty="0"/>
              <a:t>Pittsburgh, PA</a:t>
            </a:r>
            <a:r>
              <a:rPr lang="en-US" sz="1400" dirty="0"/>
              <a:t>: 2.75 hours, 176 miles</a:t>
            </a:r>
          </a:p>
          <a:p>
            <a:pPr>
              <a:lnSpc>
                <a:spcPct val="100000"/>
              </a:lnSpc>
            </a:pPr>
            <a:r>
              <a:rPr lang="en-US" sz="1400" b="1" dirty="0"/>
              <a:t>Cincinnati, OH: </a:t>
            </a:r>
            <a:r>
              <a:rPr lang="en-US" sz="1400" dirty="0"/>
              <a:t>3.5 hours, 220 miles</a:t>
            </a:r>
          </a:p>
          <a:p>
            <a:pPr>
              <a:lnSpc>
                <a:spcPct val="100000"/>
              </a:lnSpc>
            </a:pPr>
            <a:r>
              <a:rPr lang="en-US" sz="1400" b="1" i="1" dirty="0">
                <a:solidFill>
                  <a:srgbClr val="00ABC8"/>
                </a:solidFill>
              </a:rPr>
              <a:t>Cleveland (CLE): </a:t>
            </a:r>
            <a:r>
              <a:rPr lang="en-US" sz="1400" i="1" dirty="0">
                <a:solidFill>
                  <a:srgbClr val="00ABC8"/>
                </a:solidFill>
              </a:rPr>
              <a:t>45 miles</a:t>
            </a:r>
            <a:endParaRPr lang="en-US" sz="1400" dirty="0">
              <a:solidFill>
                <a:srgbClr val="00ABC8"/>
              </a:solidFill>
            </a:endParaRPr>
          </a:p>
          <a:p>
            <a:pPr>
              <a:lnSpc>
                <a:spcPct val="100000"/>
              </a:lnSpc>
            </a:pPr>
            <a:r>
              <a:rPr lang="en-US" sz="1400" b="1" i="1" dirty="0">
                <a:solidFill>
                  <a:srgbClr val="00ABC8"/>
                </a:solidFill>
              </a:rPr>
              <a:t>Detroit (DTW): </a:t>
            </a:r>
            <a:r>
              <a:rPr lang="en-US" sz="1400" i="1" dirty="0">
                <a:solidFill>
                  <a:srgbClr val="00ABC8"/>
                </a:solidFill>
              </a:rPr>
              <a:t>62 miles</a:t>
            </a:r>
            <a:endParaRPr lang="en-US" sz="1400" dirty="0">
              <a:solidFill>
                <a:srgbClr val="00ABC8"/>
              </a:solidFill>
            </a:endParaRPr>
          </a:p>
          <a:p>
            <a:pPr>
              <a:lnSpc>
                <a:spcPct val="100000"/>
              </a:lnSpc>
            </a:pPr>
            <a:r>
              <a:rPr lang="en-US" sz="1400" b="1" i="1" dirty="0">
                <a:solidFill>
                  <a:srgbClr val="00ABC8"/>
                </a:solidFill>
              </a:rPr>
              <a:t>Akron (CAK): </a:t>
            </a:r>
            <a:r>
              <a:rPr lang="en-US" sz="1400" i="1" dirty="0">
                <a:solidFill>
                  <a:srgbClr val="00ABC8"/>
                </a:solidFill>
              </a:rPr>
              <a:t>75 miles</a:t>
            </a:r>
            <a:endParaRPr lang="en-US" sz="1400" dirty="0">
              <a:solidFill>
                <a:srgbClr val="00ABC8"/>
              </a:solidFill>
            </a:endParaRPr>
          </a:p>
          <a:p>
            <a:pPr>
              <a:lnSpc>
                <a:spcPct val="100000"/>
              </a:lnSpc>
            </a:pPr>
            <a:r>
              <a:rPr lang="en-US" sz="1400" b="1" i="1" dirty="0">
                <a:solidFill>
                  <a:srgbClr val="00ABC8"/>
                </a:solidFill>
              </a:rPr>
              <a:t>Columbus (CMH): </a:t>
            </a:r>
            <a:r>
              <a:rPr lang="en-US" sz="1400" i="1" dirty="0">
                <a:solidFill>
                  <a:srgbClr val="00ABC8"/>
                </a:solidFill>
              </a:rPr>
              <a:t>100 miles</a:t>
            </a:r>
            <a:endParaRPr lang="en-US" sz="1400" dirty="0">
              <a:solidFill>
                <a:srgbClr val="00ABC8"/>
              </a:solidFill>
            </a:endParaRPr>
          </a:p>
        </p:txBody>
      </p:sp>
      <p:pic>
        <p:nvPicPr>
          <p:cNvPr id="6" name="Content Placeholder 5">
            <a:extLst>
              <a:ext uri="{FF2B5EF4-FFF2-40B4-BE49-F238E27FC236}">
                <a16:creationId xmlns:a16="http://schemas.microsoft.com/office/drawing/2014/main" id="{0D1BB878-BA87-2416-CAFC-E112D1A82124}"/>
              </a:ext>
            </a:extLst>
          </p:cNvPr>
          <p:cNvPicPr>
            <a:picLocks noGrp="1" noChangeAspect="1"/>
          </p:cNvPicPr>
          <p:nvPr>
            <p:ph idx="10"/>
          </p:nvPr>
        </p:nvPicPr>
        <p:blipFill>
          <a:blip r:embed="rId3"/>
          <a:srcRect/>
          <a:stretch/>
        </p:blipFill>
        <p:spPr>
          <a:xfrm>
            <a:off x="6521222" y="1143311"/>
            <a:ext cx="4250100" cy="4250100"/>
          </a:xfrm>
        </p:spPr>
      </p:pic>
      <p:sp>
        <p:nvSpPr>
          <p:cNvPr id="4" name="Title 3">
            <a:extLst>
              <a:ext uri="{FF2B5EF4-FFF2-40B4-BE49-F238E27FC236}">
                <a16:creationId xmlns:a16="http://schemas.microsoft.com/office/drawing/2014/main" id="{890035CA-8E39-EE9B-EFAF-BFFBAEB319B1}"/>
              </a:ext>
            </a:extLst>
          </p:cNvPr>
          <p:cNvSpPr>
            <a:spLocks noGrp="1"/>
          </p:cNvSpPr>
          <p:nvPr>
            <p:ph type="title"/>
          </p:nvPr>
        </p:nvSpPr>
        <p:spPr/>
        <p:txBody>
          <a:bodyPr/>
          <a:lstStyle/>
          <a:p>
            <a:r>
              <a:rPr lang="en-US" dirty="0"/>
              <a:t>Where We Are Located</a:t>
            </a:r>
          </a:p>
        </p:txBody>
      </p:sp>
    </p:spTree>
    <p:extLst>
      <p:ext uri="{BB962C8B-B14F-4D97-AF65-F5344CB8AC3E}">
        <p14:creationId xmlns:p14="http://schemas.microsoft.com/office/powerpoint/2010/main" val="3892334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F3C2A-D649-33C5-DB8B-2F7179C8C1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5668F4-0974-0F12-15B7-653DFFF429AF}"/>
              </a:ext>
            </a:extLst>
          </p:cNvPr>
          <p:cNvSpPr>
            <a:spLocks noGrp="1"/>
          </p:cNvSpPr>
          <p:nvPr>
            <p:ph type="title"/>
          </p:nvPr>
        </p:nvSpPr>
        <p:spPr>
          <a:xfrm>
            <a:off x="685800" y="538563"/>
            <a:ext cx="5157061" cy="1143000"/>
          </a:xfrm>
        </p:spPr>
        <p:txBody>
          <a:bodyPr/>
          <a:lstStyle/>
          <a:p>
            <a:r>
              <a:rPr lang="en-US" dirty="0"/>
              <a:t>Pocono Mountains, PA</a:t>
            </a:r>
          </a:p>
        </p:txBody>
      </p:sp>
      <p:sp>
        <p:nvSpPr>
          <p:cNvPr id="3" name="Content Placeholder 2">
            <a:extLst>
              <a:ext uri="{FF2B5EF4-FFF2-40B4-BE49-F238E27FC236}">
                <a16:creationId xmlns:a16="http://schemas.microsoft.com/office/drawing/2014/main" id="{4D51AD6E-358A-BF6C-EF90-6419792014FF}"/>
              </a:ext>
            </a:extLst>
          </p:cNvPr>
          <p:cNvSpPr>
            <a:spLocks noGrp="1"/>
          </p:cNvSpPr>
          <p:nvPr>
            <p:ph idx="1"/>
          </p:nvPr>
        </p:nvSpPr>
        <p:spPr>
          <a:xfrm>
            <a:off x="685800" y="1522707"/>
            <a:ext cx="5591014" cy="4525505"/>
          </a:xfrm>
        </p:spPr>
        <p:txBody>
          <a:bodyPr>
            <a:normAutofit/>
          </a:bodyPr>
          <a:lstStyle/>
          <a:p>
            <a:pPr marL="0" indent="0">
              <a:lnSpc>
                <a:spcPct val="100000"/>
              </a:lnSpc>
              <a:buNone/>
            </a:pPr>
            <a:r>
              <a:rPr lang="en-US" sz="1200" b="1" dirty="0"/>
              <a:t>977 Guest Rooms</a:t>
            </a:r>
          </a:p>
          <a:p>
            <a:pPr marL="0" indent="0">
              <a:lnSpc>
                <a:spcPct val="100000"/>
              </a:lnSpc>
              <a:spcBef>
                <a:spcPts val="1600"/>
              </a:spcBef>
              <a:buNone/>
            </a:pPr>
            <a:r>
              <a:rPr lang="en-US" sz="1200" b="1" dirty="0"/>
              <a:t>205,000 Square Feet of Meeting Space</a:t>
            </a:r>
            <a:endParaRPr lang="en-US" sz="1200" dirty="0"/>
          </a:p>
          <a:p>
            <a:pPr>
              <a:lnSpc>
                <a:spcPct val="100000"/>
              </a:lnSpc>
            </a:pPr>
            <a:r>
              <a:rPr lang="en-US" sz="1200" dirty="0"/>
              <a:t>3 Ballrooms</a:t>
            </a:r>
          </a:p>
          <a:p>
            <a:pPr>
              <a:lnSpc>
                <a:spcPct val="100000"/>
              </a:lnSpc>
            </a:pPr>
            <a:r>
              <a:rPr lang="en-US" sz="1200" dirty="0"/>
              <a:t>33 Meeting Rooms </a:t>
            </a:r>
          </a:p>
          <a:p>
            <a:pPr>
              <a:lnSpc>
                <a:spcPct val="100000"/>
              </a:lnSpc>
            </a:pPr>
            <a:r>
              <a:rPr lang="en-US" sz="1200" dirty="0"/>
              <a:t>2 Boardrooms</a:t>
            </a:r>
          </a:p>
          <a:p>
            <a:pPr marL="0" indent="0">
              <a:lnSpc>
                <a:spcPct val="100000"/>
              </a:lnSpc>
              <a:spcBef>
                <a:spcPts val="1600"/>
              </a:spcBef>
              <a:buNone/>
            </a:pPr>
            <a:r>
              <a:rPr lang="en-US" sz="1200" b="1" dirty="0"/>
              <a:t>Award Winning Dining</a:t>
            </a:r>
          </a:p>
          <a:p>
            <a:pPr marL="0" indent="0">
              <a:lnSpc>
                <a:spcPct val="100000"/>
              </a:lnSpc>
              <a:buNone/>
            </a:pPr>
            <a:r>
              <a:rPr lang="en-US" sz="1200" dirty="0"/>
              <a:t>Double Cut Steak House, B-LUX Grill &amp; Bar, Cinco Niños, </a:t>
            </a:r>
            <a:br>
              <a:rPr lang="en-US" sz="1200" dirty="0"/>
            </a:br>
            <a:r>
              <a:rPr lang="en-US" sz="1200" dirty="0"/>
              <a:t>Great Karoo Marketplace Buffet, MACS Macaroni and Cheese Shop, </a:t>
            </a:r>
            <a:br>
              <a:rPr lang="en-US" sz="1200" dirty="0"/>
            </a:br>
            <a:r>
              <a:rPr lang="en-US" sz="1200" dirty="0"/>
              <a:t>Redd’s Piano Bar &amp; Lounge, and Sortino’s Italian Kitchen </a:t>
            </a:r>
          </a:p>
          <a:p>
            <a:pPr marL="0" indent="0">
              <a:lnSpc>
                <a:spcPct val="100000"/>
              </a:lnSpc>
              <a:spcBef>
                <a:spcPts val="1600"/>
              </a:spcBef>
              <a:buNone/>
            </a:pPr>
            <a:r>
              <a:rPr lang="en-US" sz="1200" b="1" dirty="0"/>
              <a:t>On-Site Attractions</a:t>
            </a:r>
          </a:p>
          <a:p>
            <a:pPr>
              <a:lnSpc>
                <a:spcPct val="100000"/>
              </a:lnSpc>
            </a:pPr>
            <a:r>
              <a:rPr lang="en-US" sz="1200" dirty="0"/>
              <a:t>Indoor &amp; Outdoor Waterpark</a:t>
            </a:r>
          </a:p>
          <a:p>
            <a:pPr>
              <a:lnSpc>
                <a:spcPct val="100000"/>
              </a:lnSpc>
            </a:pPr>
            <a:r>
              <a:rPr lang="en-US" sz="1200" dirty="0"/>
              <a:t>Big Game Room Arcade</a:t>
            </a:r>
          </a:p>
          <a:p>
            <a:pPr>
              <a:lnSpc>
                <a:spcPct val="100000"/>
              </a:lnSpc>
            </a:pPr>
            <a:r>
              <a:rPr lang="en-US" sz="1200" dirty="0"/>
              <a:t>Gorilla Grove Treetop Adventures</a:t>
            </a:r>
          </a:p>
          <a:p>
            <a:pPr>
              <a:lnSpc>
                <a:spcPct val="100000"/>
              </a:lnSpc>
            </a:pPr>
            <a:r>
              <a:rPr lang="en-US" sz="1200" dirty="0"/>
              <a:t>Spa Kalahari &amp; Salon</a:t>
            </a:r>
          </a:p>
        </p:txBody>
      </p:sp>
      <p:pic>
        <p:nvPicPr>
          <p:cNvPr id="9" name="Picture Placeholder 8">
            <a:extLst>
              <a:ext uri="{FF2B5EF4-FFF2-40B4-BE49-F238E27FC236}">
                <a16:creationId xmlns:a16="http://schemas.microsoft.com/office/drawing/2014/main" id="{2446302C-5EE6-FBEB-F87E-CC83CB412636}"/>
              </a:ext>
            </a:extLst>
          </p:cNvPr>
          <p:cNvPicPr>
            <a:picLocks noGrp="1" noChangeAspect="1"/>
          </p:cNvPicPr>
          <p:nvPr>
            <p:ph type="pic" sz="quarter" idx="13"/>
          </p:nvPr>
        </p:nvPicPr>
        <p:blipFill>
          <a:blip r:embed="rId3"/>
          <a:srcRect l="18379" r="23659"/>
          <a:stretch>
            <a:fillRect/>
          </a:stretch>
        </p:blipFill>
        <p:spPr>
          <a:xfrm>
            <a:off x="6741763" y="685799"/>
            <a:ext cx="4764437" cy="5486399"/>
          </a:xfrm>
        </p:spPr>
      </p:pic>
    </p:spTree>
    <p:extLst>
      <p:ext uri="{BB962C8B-B14F-4D97-AF65-F5344CB8AC3E}">
        <p14:creationId xmlns:p14="http://schemas.microsoft.com/office/powerpoint/2010/main" val="3373408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B051A-6EEE-26D5-A99C-11B4A63D63A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6956F6-33D1-371C-D76A-F9EE35F874D6}"/>
              </a:ext>
            </a:extLst>
          </p:cNvPr>
          <p:cNvSpPr>
            <a:spLocks noGrp="1"/>
          </p:cNvSpPr>
          <p:nvPr>
            <p:ph idx="1"/>
          </p:nvPr>
        </p:nvSpPr>
        <p:spPr>
          <a:xfrm>
            <a:off x="685800" y="2037504"/>
            <a:ext cx="5364480" cy="3355907"/>
          </a:xfrm>
        </p:spPr>
        <p:txBody>
          <a:bodyPr>
            <a:normAutofit/>
          </a:bodyPr>
          <a:lstStyle/>
          <a:p>
            <a:pPr marL="0" indent="0">
              <a:lnSpc>
                <a:spcPct val="100000"/>
              </a:lnSpc>
              <a:buNone/>
            </a:pPr>
            <a:r>
              <a:rPr lang="en-US" sz="2400" b="1" dirty="0"/>
              <a:t>Pocono Mountains, PA</a:t>
            </a:r>
          </a:p>
          <a:p>
            <a:pPr>
              <a:lnSpc>
                <a:spcPct val="100000"/>
              </a:lnSpc>
            </a:pPr>
            <a:r>
              <a:rPr lang="en-US" sz="1400" b="1" dirty="0"/>
              <a:t>Hershey, PA: </a:t>
            </a:r>
            <a:r>
              <a:rPr lang="en-US" sz="1400" dirty="0"/>
              <a:t>1.75 hours, 117 miles</a:t>
            </a:r>
          </a:p>
          <a:p>
            <a:pPr>
              <a:lnSpc>
                <a:spcPct val="100000"/>
              </a:lnSpc>
            </a:pPr>
            <a:r>
              <a:rPr lang="en-US" sz="1400" b="1" dirty="0"/>
              <a:t>Philadelphia, PA</a:t>
            </a:r>
            <a:r>
              <a:rPr lang="en-US" sz="1400" dirty="0"/>
              <a:t>: 1.75 hours, 109 miles</a:t>
            </a:r>
          </a:p>
          <a:p>
            <a:pPr>
              <a:lnSpc>
                <a:spcPct val="100000"/>
              </a:lnSpc>
            </a:pPr>
            <a:r>
              <a:rPr lang="en-US" sz="1400" b="1" dirty="0"/>
              <a:t>New York, NY: </a:t>
            </a:r>
            <a:r>
              <a:rPr lang="en-US" sz="1400" dirty="0"/>
              <a:t>1.5 hours, 91 miles</a:t>
            </a:r>
          </a:p>
          <a:p>
            <a:pPr>
              <a:lnSpc>
                <a:spcPct val="100000"/>
              </a:lnSpc>
            </a:pPr>
            <a:r>
              <a:rPr lang="en-US" sz="1400" b="1" dirty="0"/>
              <a:t>Baltimore, MD: </a:t>
            </a:r>
            <a:r>
              <a:rPr lang="en-US" sz="1400" dirty="0"/>
              <a:t>3 hours, 220 miles</a:t>
            </a:r>
          </a:p>
          <a:p>
            <a:pPr>
              <a:lnSpc>
                <a:spcPct val="100000"/>
              </a:lnSpc>
            </a:pPr>
            <a:r>
              <a:rPr lang="en-US" sz="1400" b="1" i="1" dirty="0">
                <a:solidFill>
                  <a:srgbClr val="00ABC8"/>
                </a:solidFill>
              </a:rPr>
              <a:t>Lehigh Valley International (ABE): </a:t>
            </a:r>
            <a:r>
              <a:rPr lang="en-US" sz="1400" i="1" dirty="0">
                <a:solidFill>
                  <a:srgbClr val="00ABC8"/>
                </a:solidFill>
              </a:rPr>
              <a:t>30 miles </a:t>
            </a:r>
          </a:p>
          <a:p>
            <a:pPr>
              <a:lnSpc>
                <a:spcPct val="100000"/>
              </a:lnSpc>
            </a:pPr>
            <a:r>
              <a:rPr lang="en-US" sz="1400" b="1" i="1" dirty="0">
                <a:solidFill>
                  <a:srgbClr val="00ABC8"/>
                </a:solidFill>
              </a:rPr>
              <a:t>Wilkes Barre/Scranton Intl (AVP): </a:t>
            </a:r>
            <a:r>
              <a:rPr lang="en-US" sz="1400" i="1" dirty="0">
                <a:solidFill>
                  <a:srgbClr val="00ABC8"/>
                </a:solidFill>
              </a:rPr>
              <a:t>37 miles </a:t>
            </a:r>
          </a:p>
          <a:p>
            <a:pPr>
              <a:lnSpc>
                <a:spcPct val="100000"/>
              </a:lnSpc>
            </a:pPr>
            <a:r>
              <a:rPr lang="en-US" sz="1400" b="1" i="1" dirty="0">
                <a:solidFill>
                  <a:srgbClr val="00ABC8"/>
                </a:solidFill>
              </a:rPr>
              <a:t>Newark Liberty Intl. (EWR): </a:t>
            </a:r>
            <a:r>
              <a:rPr lang="en-US" sz="1400" i="1" dirty="0">
                <a:solidFill>
                  <a:srgbClr val="00ABC8"/>
                </a:solidFill>
              </a:rPr>
              <a:t>88 miles</a:t>
            </a:r>
          </a:p>
        </p:txBody>
      </p:sp>
      <p:sp>
        <p:nvSpPr>
          <p:cNvPr id="4" name="Title 3">
            <a:extLst>
              <a:ext uri="{FF2B5EF4-FFF2-40B4-BE49-F238E27FC236}">
                <a16:creationId xmlns:a16="http://schemas.microsoft.com/office/drawing/2014/main" id="{AF44C929-5A0B-95E5-4574-66520E39D0B4}"/>
              </a:ext>
            </a:extLst>
          </p:cNvPr>
          <p:cNvSpPr>
            <a:spLocks noGrp="1"/>
          </p:cNvSpPr>
          <p:nvPr>
            <p:ph type="title"/>
          </p:nvPr>
        </p:nvSpPr>
        <p:spPr/>
        <p:txBody>
          <a:bodyPr/>
          <a:lstStyle/>
          <a:p>
            <a:r>
              <a:rPr lang="en-US" dirty="0"/>
              <a:t>Where We Are Located</a:t>
            </a:r>
          </a:p>
        </p:txBody>
      </p:sp>
      <p:pic>
        <p:nvPicPr>
          <p:cNvPr id="9" name="Content Placeholder 5">
            <a:extLst>
              <a:ext uri="{FF2B5EF4-FFF2-40B4-BE49-F238E27FC236}">
                <a16:creationId xmlns:a16="http://schemas.microsoft.com/office/drawing/2014/main" id="{CD26E0F3-C2BB-40DE-C960-180EC9E498DF}"/>
              </a:ext>
            </a:extLst>
          </p:cNvPr>
          <p:cNvPicPr>
            <a:picLocks noChangeAspect="1"/>
          </p:cNvPicPr>
          <p:nvPr/>
        </p:nvPicPr>
        <p:blipFill>
          <a:blip r:embed="rId3"/>
          <a:srcRect/>
          <a:stretch/>
        </p:blipFill>
        <p:spPr>
          <a:xfrm>
            <a:off x="6521222" y="1143311"/>
            <a:ext cx="4250100" cy="4250100"/>
          </a:xfrm>
          <a:prstGeom prst="rect">
            <a:avLst/>
          </a:prstGeom>
        </p:spPr>
      </p:pic>
    </p:spTree>
    <p:extLst>
      <p:ext uri="{BB962C8B-B14F-4D97-AF65-F5344CB8AC3E}">
        <p14:creationId xmlns:p14="http://schemas.microsoft.com/office/powerpoint/2010/main" val="2773503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0BA02-042F-6B0A-B1B8-7F4775DA06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FEA4F2-92E9-95EC-DF60-3A2184C6D4B0}"/>
              </a:ext>
            </a:extLst>
          </p:cNvPr>
          <p:cNvSpPr>
            <a:spLocks noGrp="1"/>
          </p:cNvSpPr>
          <p:nvPr>
            <p:ph type="title"/>
          </p:nvPr>
        </p:nvSpPr>
        <p:spPr>
          <a:xfrm>
            <a:off x="685800" y="538563"/>
            <a:ext cx="4525827" cy="1143000"/>
          </a:xfrm>
        </p:spPr>
        <p:txBody>
          <a:bodyPr/>
          <a:lstStyle/>
          <a:p>
            <a:r>
              <a:rPr lang="en-US" dirty="0"/>
              <a:t>Round Rock, TX</a:t>
            </a:r>
          </a:p>
        </p:txBody>
      </p:sp>
      <p:sp>
        <p:nvSpPr>
          <p:cNvPr id="3" name="Content Placeholder 2">
            <a:extLst>
              <a:ext uri="{FF2B5EF4-FFF2-40B4-BE49-F238E27FC236}">
                <a16:creationId xmlns:a16="http://schemas.microsoft.com/office/drawing/2014/main" id="{0C517549-E32C-C7E6-17DD-AE9F03BB6CCC}"/>
              </a:ext>
            </a:extLst>
          </p:cNvPr>
          <p:cNvSpPr>
            <a:spLocks noGrp="1"/>
          </p:cNvSpPr>
          <p:nvPr>
            <p:ph idx="1"/>
          </p:nvPr>
        </p:nvSpPr>
        <p:spPr>
          <a:xfrm>
            <a:off x="685800" y="1646693"/>
            <a:ext cx="5591014" cy="4525505"/>
          </a:xfrm>
        </p:spPr>
        <p:txBody>
          <a:bodyPr>
            <a:normAutofit/>
          </a:bodyPr>
          <a:lstStyle/>
          <a:p>
            <a:pPr marL="0" indent="0">
              <a:lnSpc>
                <a:spcPct val="100000"/>
              </a:lnSpc>
              <a:buNone/>
            </a:pPr>
            <a:r>
              <a:rPr lang="en-US" sz="1400" b="1" dirty="0"/>
              <a:t>975 Guest Rooms</a:t>
            </a:r>
          </a:p>
          <a:p>
            <a:pPr marL="0" indent="0">
              <a:lnSpc>
                <a:spcPct val="100000"/>
              </a:lnSpc>
              <a:spcBef>
                <a:spcPts val="1600"/>
              </a:spcBef>
              <a:buNone/>
            </a:pPr>
            <a:r>
              <a:rPr lang="en-US" sz="1400" b="1" dirty="0"/>
              <a:t>200,000 Square Feet of Meeting Space</a:t>
            </a:r>
            <a:endParaRPr lang="en-US" sz="1400" dirty="0"/>
          </a:p>
          <a:p>
            <a:pPr>
              <a:lnSpc>
                <a:spcPct val="100000"/>
              </a:lnSpc>
            </a:pPr>
            <a:r>
              <a:rPr lang="en-US" sz="1400" dirty="0"/>
              <a:t>2 Ballrooms</a:t>
            </a:r>
          </a:p>
          <a:p>
            <a:pPr>
              <a:lnSpc>
                <a:spcPct val="100000"/>
              </a:lnSpc>
            </a:pPr>
            <a:r>
              <a:rPr lang="en-US" sz="1400" dirty="0"/>
              <a:t>16 Meeting Rooms </a:t>
            </a:r>
          </a:p>
          <a:p>
            <a:pPr marL="0" indent="0">
              <a:lnSpc>
                <a:spcPct val="100000"/>
              </a:lnSpc>
              <a:spcBef>
                <a:spcPts val="1600"/>
              </a:spcBef>
              <a:buNone/>
            </a:pPr>
            <a:r>
              <a:rPr lang="en-US" sz="1400" b="1" dirty="0"/>
              <a:t>Award Winning Dining</a:t>
            </a:r>
          </a:p>
          <a:p>
            <a:pPr marL="0" indent="0">
              <a:lnSpc>
                <a:spcPct val="100000"/>
              </a:lnSpc>
              <a:buNone/>
            </a:pPr>
            <a:r>
              <a:rPr lang="en-US" sz="1400" dirty="0"/>
              <a:t>Double Cut Steak House, B-LUX Grill &amp; Bar, Cinco Niños, </a:t>
            </a:r>
            <a:br>
              <a:rPr lang="en-US" sz="1400" dirty="0"/>
            </a:br>
            <a:r>
              <a:rPr lang="en-US" sz="1400" dirty="0"/>
              <a:t>Great Karoo Marketplace Buffet, MACS Macaroni and Cheese Shop, Redd’s Piano Bar &amp; Lounge, and Sortino’s Italian Kitchen </a:t>
            </a:r>
          </a:p>
          <a:p>
            <a:pPr marL="0" indent="0">
              <a:lnSpc>
                <a:spcPct val="100000"/>
              </a:lnSpc>
              <a:spcBef>
                <a:spcPts val="1600"/>
              </a:spcBef>
              <a:buNone/>
            </a:pPr>
            <a:r>
              <a:rPr lang="en-US" sz="1400" b="1" dirty="0"/>
              <a:t>On-Site Attractions</a:t>
            </a:r>
          </a:p>
          <a:p>
            <a:pPr>
              <a:lnSpc>
                <a:spcPct val="100000"/>
              </a:lnSpc>
            </a:pPr>
            <a:r>
              <a:rPr lang="en-US" sz="1400" dirty="0"/>
              <a:t>Indoor &amp; Outdoor Waterpark</a:t>
            </a:r>
          </a:p>
          <a:p>
            <a:pPr>
              <a:lnSpc>
                <a:spcPct val="100000"/>
              </a:lnSpc>
            </a:pPr>
            <a:r>
              <a:rPr lang="en-US" sz="1400" dirty="0"/>
              <a:t>Tom </a:t>
            </a:r>
            <a:r>
              <a:rPr lang="en-US" sz="1400" dirty="0" err="1"/>
              <a:t>Foolerys</a:t>
            </a:r>
            <a:r>
              <a:rPr lang="en-US" sz="1400" dirty="0"/>
              <a:t> Adventure Park</a:t>
            </a:r>
          </a:p>
          <a:p>
            <a:pPr>
              <a:lnSpc>
                <a:spcPct val="100000"/>
              </a:lnSpc>
            </a:pPr>
            <a:r>
              <a:rPr lang="en-US" sz="1400" dirty="0"/>
              <a:t>Spa Kalahari &amp; Salon</a:t>
            </a:r>
          </a:p>
        </p:txBody>
      </p:sp>
      <p:pic>
        <p:nvPicPr>
          <p:cNvPr id="9" name="Picture Placeholder 8">
            <a:extLst>
              <a:ext uri="{FF2B5EF4-FFF2-40B4-BE49-F238E27FC236}">
                <a16:creationId xmlns:a16="http://schemas.microsoft.com/office/drawing/2014/main" id="{9D34FCA6-9757-4E97-5A7C-C7D957BC5588}"/>
              </a:ext>
            </a:extLst>
          </p:cNvPr>
          <p:cNvPicPr>
            <a:picLocks noGrp="1" noChangeAspect="1"/>
          </p:cNvPicPr>
          <p:nvPr>
            <p:ph type="pic" sz="quarter" idx="13"/>
          </p:nvPr>
        </p:nvPicPr>
        <p:blipFill>
          <a:blip r:embed="rId3"/>
          <a:srcRect l="25604" r="25604"/>
          <a:stretch/>
        </p:blipFill>
        <p:spPr>
          <a:xfrm>
            <a:off x="6741763" y="685799"/>
            <a:ext cx="4764437" cy="5486399"/>
          </a:xfrm>
        </p:spPr>
      </p:pic>
    </p:spTree>
    <p:extLst>
      <p:ext uri="{BB962C8B-B14F-4D97-AF65-F5344CB8AC3E}">
        <p14:creationId xmlns:p14="http://schemas.microsoft.com/office/powerpoint/2010/main" val="3052960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315E4-5556-7C23-1C3E-B72FE14D4BF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4898A2-B092-E12A-9680-470CFF9F2A56}"/>
              </a:ext>
            </a:extLst>
          </p:cNvPr>
          <p:cNvSpPr>
            <a:spLocks noGrp="1"/>
          </p:cNvSpPr>
          <p:nvPr>
            <p:ph idx="1"/>
          </p:nvPr>
        </p:nvSpPr>
        <p:spPr>
          <a:xfrm>
            <a:off x="685800" y="2037504"/>
            <a:ext cx="5364480" cy="3355907"/>
          </a:xfrm>
        </p:spPr>
        <p:txBody>
          <a:bodyPr>
            <a:normAutofit/>
          </a:bodyPr>
          <a:lstStyle/>
          <a:p>
            <a:pPr marL="0" indent="0">
              <a:lnSpc>
                <a:spcPct val="100000"/>
              </a:lnSpc>
              <a:buNone/>
            </a:pPr>
            <a:r>
              <a:rPr lang="en-US" sz="2400" b="1" dirty="0"/>
              <a:t>Round Rock, TX</a:t>
            </a:r>
          </a:p>
          <a:p>
            <a:pPr>
              <a:lnSpc>
                <a:spcPct val="100000"/>
              </a:lnSpc>
            </a:pPr>
            <a:r>
              <a:rPr lang="en-US" sz="1500" b="1" dirty="0"/>
              <a:t>Austin, TX: </a:t>
            </a:r>
            <a:r>
              <a:rPr lang="en-US" sz="1500" dirty="0"/>
              <a:t>30 minutes, 23 miles</a:t>
            </a:r>
          </a:p>
          <a:p>
            <a:pPr>
              <a:lnSpc>
                <a:spcPct val="100000"/>
              </a:lnSpc>
            </a:pPr>
            <a:r>
              <a:rPr lang="en-US" sz="1500" b="1" dirty="0"/>
              <a:t>San Antonio, TX</a:t>
            </a:r>
            <a:r>
              <a:rPr lang="en-US" sz="1500" dirty="0"/>
              <a:t>: 1.75 hours, 114 miles</a:t>
            </a:r>
          </a:p>
          <a:p>
            <a:pPr>
              <a:lnSpc>
                <a:spcPct val="100000"/>
              </a:lnSpc>
            </a:pPr>
            <a:r>
              <a:rPr lang="en-US" sz="1500" b="1" dirty="0"/>
              <a:t>Houston, TX: </a:t>
            </a:r>
            <a:r>
              <a:rPr lang="en-US" sz="1500" dirty="0"/>
              <a:t>2.75 hours, 168 miles</a:t>
            </a:r>
          </a:p>
          <a:p>
            <a:pPr>
              <a:lnSpc>
                <a:spcPct val="100000"/>
              </a:lnSpc>
            </a:pPr>
            <a:r>
              <a:rPr lang="en-US" sz="1500" b="1" dirty="0"/>
              <a:t>Dallas, TX: </a:t>
            </a:r>
            <a:r>
              <a:rPr lang="en-US" sz="1500" dirty="0"/>
              <a:t>2.5 hours, 179 miles</a:t>
            </a:r>
          </a:p>
          <a:p>
            <a:pPr>
              <a:lnSpc>
                <a:spcPct val="100000"/>
              </a:lnSpc>
            </a:pPr>
            <a:r>
              <a:rPr lang="en-US" sz="1500" b="1" i="1" dirty="0">
                <a:solidFill>
                  <a:srgbClr val="00ABC8"/>
                </a:solidFill>
              </a:rPr>
              <a:t>Austin-Bergstrom Intl (AUS): </a:t>
            </a:r>
            <a:r>
              <a:rPr lang="en-US" sz="1500" i="1" dirty="0">
                <a:solidFill>
                  <a:srgbClr val="00ABC8"/>
                </a:solidFill>
              </a:rPr>
              <a:t>32 miles</a:t>
            </a:r>
            <a:endParaRPr lang="en-US" sz="1500" dirty="0">
              <a:solidFill>
                <a:srgbClr val="00ABC8"/>
              </a:solidFill>
            </a:endParaRPr>
          </a:p>
        </p:txBody>
      </p:sp>
      <p:sp>
        <p:nvSpPr>
          <p:cNvPr id="4" name="Title 3">
            <a:extLst>
              <a:ext uri="{FF2B5EF4-FFF2-40B4-BE49-F238E27FC236}">
                <a16:creationId xmlns:a16="http://schemas.microsoft.com/office/drawing/2014/main" id="{68931641-003E-F5F0-93E0-9A9572EC7636}"/>
              </a:ext>
            </a:extLst>
          </p:cNvPr>
          <p:cNvSpPr>
            <a:spLocks noGrp="1"/>
          </p:cNvSpPr>
          <p:nvPr>
            <p:ph type="title"/>
          </p:nvPr>
        </p:nvSpPr>
        <p:spPr/>
        <p:txBody>
          <a:bodyPr/>
          <a:lstStyle/>
          <a:p>
            <a:r>
              <a:rPr lang="en-US" dirty="0"/>
              <a:t>Where We Are Located</a:t>
            </a:r>
          </a:p>
        </p:txBody>
      </p:sp>
      <p:pic>
        <p:nvPicPr>
          <p:cNvPr id="9" name="Content Placeholder 5">
            <a:extLst>
              <a:ext uri="{FF2B5EF4-FFF2-40B4-BE49-F238E27FC236}">
                <a16:creationId xmlns:a16="http://schemas.microsoft.com/office/drawing/2014/main" id="{CE9DE5D8-000A-3DDF-0B27-BC0C8428A4F1}"/>
              </a:ext>
            </a:extLst>
          </p:cNvPr>
          <p:cNvPicPr>
            <a:picLocks noChangeAspect="1"/>
          </p:cNvPicPr>
          <p:nvPr/>
        </p:nvPicPr>
        <p:blipFill>
          <a:blip r:embed="rId3"/>
          <a:srcRect/>
          <a:stretch/>
        </p:blipFill>
        <p:spPr>
          <a:xfrm>
            <a:off x="6521222" y="1143311"/>
            <a:ext cx="4250100" cy="4250100"/>
          </a:xfrm>
          <a:prstGeom prst="rect">
            <a:avLst/>
          </a:prstGeom>
        </p:spPr>
      </p:pic>
    </p:spTree>
    <p:extLst>
      <p:ext uri="{BB962C8B-B14F-4D97-AF65-F5344CB8AC3E}">
        <p14:creationId xmlns:p14="http://schemas.microsoft.com/office/powerpoint/2010/main" val="2559651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EF079-218A-182B-EDD3-D996042E52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A32567-3B96-9F57-3D2E-4DA143DE1F05}"/>
              </a:ext>
            </a:extLst>
          </p:cNvPr>
          <p:cNvSpPr>
            <a:spLocks noGrp="1"/>
          </p:cNvSpPr>
          <p:nvPr>
            <p:ph type="title"/>
          </p:nvPr>
        </p:nvSpPr>
        <p:spPr>
          <a:xfrm>
            <a:off x="685800" y="538562"/>
            <a:ext cx="4525827" cy="1476217"/>
          </a:xfrm>
        </p:spPr>
        <p:txBody>
          <a:bodyPr/>
          <a:lstStyle/>
          <a:p>
            <a:r>
              <a:rPr lang="en-US" dirty="0"/>
              <a:t>Spotsylvania, VA</a:t>
            </a:r>
            <a:br>
              <a:rPr lang="en-US" dirty="0"/>
            </a:br>
            <a:r>
              <a:rPr lang="en-US" dirty="0">
                <a:solidFill>
                  <a:srgbClr val="00ABC8"/>
                </a:solidFill>
              </a:rPr>
              <a:t>Coming 2026</a:t>
            </a:r>
          </a:p>
        </p:txBody>
      </p:sp>
      <p:sp>
        <p:nvSpPr>
          <p:cNvPr id="3" name="Content Placeholder 2">
            <a:extLst>
              <a:ext uri="{FF2B5EF4-FFF2-40B4-BE49-F238E27FC236}">
                <a16:creationId xmlns:a16="http://schemas.microsoft.com/office/drawing/2014/main" id="{D2496EB2-E89C-46BE-40C2-1540D3671CA2}"/>
              </a:ext>
            </a:extLst>
          </p:cNvPr>
          <p:cNvSpPr>
            <a:spLocks noGrp="1"/>
          </p:cNvSpPr>
          <p:nvPr>
            <p:ph idx="1"/>
          </p:nvPr>
        </p:nvSpPr>
        <p:spPr>
          <a:xfrm>
            <a:off x="685800" y="2014779"/>
            <a:ext cx="5591014" cy="3862951"/>
          </a:xfrm>
        </p:spPr>
        <p:txBody>
          <a:bodyPr>
            <a:normAutofit/>
          </a:bodyPr>
          <a:lstStyle/>
          <a:p>
            <a:pPr marL="0" indent="0">
              <a:lnSpc>
                <a:spcPct val="100000"/>
              </a:lnSpc>
              <a:buNone/>
            </a:pPr>
            <a:r>
              <a:rPr lang="en-US" sz="1400" b="1" dirty="0"/>
              <a:t>907 Guest Rooms</a:t>
            </a:r>
          </a:p>
          <a:p>
            <a:pPr marL="0" indent="0">
              <a:lnSpc>
                <a:spcPct val="100000"/>
              </a:lnSpc>
              <a:spcBef>
                <a:spcPts val="1600"/>
              </a:spcBef>
              <a:buNone/>
            </a:pPr>
            <a:r>
              <a:rPr lang="en-US" sz="1400" b="1" dirty="0"/>
              <a:t>150,000 Square Feet of Meeting Space</a:t>
            </a:r>
            <a:endParaRPr lang="en-US" sz="1400" dirty="0"/>
          </a:p>
          <a:p>
            <a:pPr>
              <a:lnSpc>
                <a:spcPct val="100000"/>
              </a:lnSpc>
            </a:pPr>
            <a:r>
              <a:rPr lang="en-US" sz="1400" dirty="0"/>
              <a:t>2 Ballrooms</a:t>
            </a:r>
          </a:p>
          <a:p>
            <a:pPr>
              <a:lnSpc>
                <a:spcPct val="100000"/>
              </a:lnSpc>
            </a:pPr>
            <a:r>
              <a:rPr lang="en-US" sz="1400" dirty="0"/>
              <a:t>16 Meeting Rooms </a:t>
            </a:r>
          </a:p>
          <a:p>
            <a:pPr marL="0" indent="0">
              <a:lnSpc>
                <a:spcPct val="100000"/>
              </a:lnSpc>
              <a:spcBef>
                <a:spcPts val="1600"/>
              </a:spcBef>
              <a:buNone/>
            </a:pPr>
            <a:r>
              <a:rPr lang="en-US" sz="1400" b="1" dirty="0"/>
              <a:t>Award Winning Dining</a:t>
            </a:r>
          </a:p>
          <a:p>
            <a:pPr marL="0" indent="0">
              <a:lnSpc>
                <a:spcPct val="100000"/>
              </a:lnSpc>
              <a:buNone/>
            </a:pPr>
            <a:r>
              <a:rPr lang="en-US" sz="1400" dirty="0"/>
              <a:t>Double Cut Steak House, Cinco Niños, Redd’s Piano Bar &amp; Lounge, Sortino’s Italian Kitchen, and B-LUX Grill &amp; Bar</a:t>
            </a:r>
          </a:p>
          <a:p>
            <a:pPr marL="0" indent="0">
              <a:lnSpc>
                <a:spcPct val="100000"/>
              </a:lnSpc>
              <a:spcBef>
                <a:spcPts val="1600"/>
              </a:spcBef>
              <a:buNone/>
            </a:pPr>
            <a:r>
              <a:rPr lang="en-US" sz="1400" b="1" dirty="0"/>
              <a:t>On-Site Attractions</a:t>
            </a:r>
          </a:p>
          <a:p>
            <a:pPr>
              <a:lnSpc>
                <a:spcPct val="100000"/>
              </a:lnSpc>
            </a:pPr>
            <a:r>
              <a:rPr lang="en-US" sz="1400" dirty="0"/>
              <a:t>Indoor &amp; Outdoor Waterpark</a:t>
            </a:r>
          </a:p>
          <a:p>
            <a:pPr>
              <a:lnSpc>
                <a:spcPct val="100000"/>
              </a:lnSpc>
            </a:pPr>
            <a:r>
              <a:rPr lang="en-US" sz="1400" dirty="0"/>
              <a:t>Tom </a:t>
            </a:r>
            <a:r>
              <a:rPr lang="en-US" sz="1400" dirty="0" err="1"/>
              <a:t>Foolerys</a:t>
            </a:r>
            <a:r>
              <a:rPr lang="en-US" sz="1400" dirty="0"/>
              <a:t> Adventure Park</a:t>
            </a:r>
          </a:p>
        </p:txBody>
      </p:sp>
      <p:pic>
        <p:nvPicPr>
          <p:cNvPr id="9" name="Picture Placeholder 8">
            <a:extLst>
              <a:ext uri="{FF2B5EF4-FFF2-40B4-BE49-F238E27FC236}">
                <a16:creationId xmlns:a16="http://schemas.microsoft.com/office/drawing/2014/main" id="{46052E82-BC75-133A-C844-78338272A6EC}"/>
              </a:ext>
            </a:extLst>
          </p:cNvPr>
          <p:cNvPicPr>
            <a:picLocks noGrp="1" noChangeAspect="1"/>
          </p:cNvPicPr>
          <p:nvPr>
            <p:ph type="pic" sz="quarter" idx="13"/>
          </p:nvPr>
        </p:nvPicPr>
        <p:blipFill>
          <a:blip r:embed="rId3"/>
          <a:srcRect l="12749" r="38461"/>
          <a:stretch>
            <a:fillRect/>
          </a:stretch>
        </p:blipFill>
        <p:spPr>
          <a:xfrm>
            <a:off x="6741763" y="685799"/>
            <a:ext cx="4764437" cy="5486399"/>
          </a:xfrm>
        </p:spPr>
      </p:pic>
    </p:spTree>
    <p:extLst>
      <p:ext uri="{BB962C8B-B14F-4D97-AF65-F5344CB8AC3E}">
        <p14:creationId xmlns:p14="http://schemas.microsoft.com/office/powerpoint/2010/main" val="4292196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ADF7A-0E81-F858-A372-C360CE266C5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7BF16E-0F0B-B730-0855-C219E7BAF5C0}"/>
              </a:ext>
            </a:extLst>
          </p:cNvPr>
          <p:cNvSpPr>
            <a:spLocks noGrp="1"/>
          </p:cNvSpPr>
          <p:nvPr>
            <p:ph idx="1"/>
          </p:nvPr>
        </p:nvSpPr>
        <p:spPr>
          <a:xfrm>
            <a:off x="685800" y="3432352"/>
            <a:ext cx="5364480" cy="1015662"/>
          </a:xfrm>
        </p:spPr>
        <p:txBody>
          <a:bodyPr>
            <a:normAutofit/>
          </a:bodyPr>
          <a:lstStyle/>
          <a:p>
            <a:pPr>
              <a:lnSpc>
                <a:spcPct val="100000"/>
              </a:lnSpc>
            </a:pPr>
            <a:r>
              <a:rPr lang="en-US" sz="2400" b="1" dirty="0"/>
              <a:t>Open</a:t>
            </a:r>
            <a:endParaRPr lang="en-US" sz="2400" dirty="0"/>
          </a:p>
          <a:p>
            <a:pPr>
              <a:lnSpc>
                <a:spcPct val="100000"/>
              </a:lnSpc>
            </a:pPr>
            <a:r>
              <a:rPr lang="en-US" sz="2400" b="1" dirty="0">
                <a:solidFill>
                  <a:srgbClr val="00ABC8"/>
                </a:solidFill>
              </a:rPr>
              <a:t>Coming Soon</a:t>
            </a:r>
            <a:endParaRPr lang="en-US" sz="2400" dirty="0">
              <a:solidFill>
                <a:srgbClr val="00ABC8"/>
              </a:solidFill>
            </a:endParaRPr>
          </a:p>
        </p:txBody>
      </p:sp>
      <p:sp>
        <p:nvSpPr>
          <p:cNvPr id="4" name="Title 3">
            <a:extLst>
              <a:ext uri="{FF2B5EF4-FFF2-40B4-BE49-F238E27FC236}">
                <a16:creationId xmlns:a16="http://schemas.microsoft.com/office/drawing/2014/main" id="{C3D0F872-4734-2BB6-A51F-CBBA17F3CC5B}"/>
              </a:ext>
            </a:extLst>
          </p:cNvPr>
          <p:cNvSpPr>
            <a:spLocks noGrp="1"/>
          </p:cNvSpPr>
          <p:nvPr>
            <p:ph type="title"/>
          </p:nvPr>
        </p:nvSpPr>
        <p:spPr>
          <a:xfrm>
            <a:off x="685800" y="2118869"/>
            <a:ext cx="2677332" cy="1143000"/>
          </a:xfrm>
        </p:spPr>
        <p:txBody>
          <a:bodyPr/>
          <a:lstStyle/>
          <a:p>
            <a:r>
              <a:rPr lang="en-US" dirty="0"/>
              <a:t>Our Resorts</a:t>
            </a:r>
          </a:p>
        </p:txBody>
      </p:sp>
      <p:pic>
        <p:nvPicPr>
          <p:cNvPr id="9" name="Content Placeholder 5">
            <a:extLst>
              <a:ext uri="{FF2B5EF4-FFF2-40B4-BE49-F238E27FC236}">
                <a16:creationId xmlns:a16="http://schemas.microsoft.com/office/drawing/2014/main" id="{7313F673-7BC2-F217-41B6-54D48D71D437}"/>
              </a:ext>
            </a:extLst>
          </p:cNvPr>
          <p:cNvPicPr>
            <a:picLocks noChangeAspect="1"/>
          </p:cNvPicPr>
          <p:nvPr/>
        </p:nvPicPr>
        <p:blipFill>
          <a:blip r:embed="rId3"/>
          <a:srcRect/>
          <a:stretch/>
        </p:blipFill>
        <p:spPr>
          <a:xfrm>
            <a:off x="3690816" y="655225"/>
            <a:ext cx="8056899" cy="5213287"/>
          </a:xfrm>
          <a:prstGeom prst="rect">
            <a:avLst/>
          </a:prstGeom>
        </p:spPr>
      </p:pic>
    </p:spTree>
    <p:extLst>
      <p:ext uri="{BB962C8B-B14F-4D97-AF65-F5344CB8AC3E}">
        <p14:creationId xmlns:p14="http://schemas.microsoft.com/office/powerpoint/2010/main" val="3784440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023BB4-5989-4DDD-E271-99106DE72481}"/>
              </a:ext>
            </a:extLst>
          </p:cNvPr>
          <p:cNvSpPr txBox="1">
            <a:spLocks/>
          </p:cNvSpPr>
          <p:nvPr/>
        </p:nvSpPr>
        <p:spPr>
          <a:xfrm>
            <a:off x="1066800" y="2514004"/>
            <a:ext cx="3899095" cy="182999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i="0" kern="1200">
                <a:solidFill>
                  <a:schemeClr val="bg1"/>
                </a:solidFill>
                <a:latin typeface="Barlow ExtraBold" pitchFamily="2" charset="77"/>
                <a:ea typeface="+mj-ea"/>
                <a:cs typeface="+mj-cs"/>
              </a:defRPr>
            </a:lvl1pPr>
          </a:lstStyle>
          <a:p>
            <a:pPr algn="l"/>
            <a:r>
              <a:rPr lang="en-US" sz="4400" b="0" dirty="0"/>
              <a:t>See Why You Should Choose Kalahari</a:t>
            </a:r>
            <a:endParaRPr lang="en-US" sz="4400" dirty="0"/>
          </a:p>
        </p:txBody>
      </p:sp>
      <p:pic>
        <p:nvPicPr>
          <p:cNvPr id="3" name="Graphic 2" descr="Play with solid fill">
            <a:extLst>
              <a:ext uri="{FF2B5EF4-FFF2-40B4-BE49-F238E27FC236}">
                <a16:creationId xmlns:a16="http://schemas.microsoft.com/office/drawing/2014/main" id="{795E5968-7C94-7BA3-AB93-A1C814C4D3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3280" y="1457324"/>
            <a:ext cx="914400" cy="914400"/>
          </a:xfrm>
          <a:prstGeom prst="rect">
            <a:avLst/>
          </a:prstGeom>
        </p:spPr>
      </p:pic>
      <p:pic>
        <p:nvPicPr>
          <p:cNvPr id="2" name="national_group_sales_1min_final (1080p).mp4">
            <a:hlinkClick r:id="" action="ppaction://media"/>
            <a:extLst>
              <a:ext uri="{FF2B5EF4-FFF2-40B4-BE49-F238E27FC236}">
                <a16:creationId xmlns:a16="http://schemas.microsoft.com/office/drawing/2014/main" id="{434D7BE7-1102-E421-BEEF-60BBAAA6B35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00357" y="1714500"/>
            <a:ext cx="6096000" cy="3429000"/>
          </a:xfrm>
          <a:prstGeom prst="rect">
            <a:avLst/>
          </a:prstGeom>
        </p:spPr>
      </p:pic>
    </p:spTree>
    <p:extLst>
      <p:ext uri="{BB962C8B-B14F-4D97-AF65-F5344CB8AC3E}">
        <p14:creationId xmlns:p14="http://schemas.microsoft.com/office/powerpoint/2010/main" val="239287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91D217A-7947-B3CB-0C96-A741CCD9385C}"/>
              </a:ext>
            </a:extLst>
          </p:cNvPr>
          <p:cNvSpPr txBox="1">
            <a:spLocks/>
          </p:cNvSpPr>
          <p:nvPr/>
        </p:nvSpPr>
        <p:spPr>
          <a:xfrm>
            <a:off x="6600824" y="2490885"/>
            <a:ext cx="4524375" cy="2189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858"/>
                </a:solidFill>
                <a:latin typeface="Barlow"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858"/>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858"/>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858"/>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858"/>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Barlow" pitchFamily="2" charset="77"/>
                <a:ea typeface="+mn-ea"/>
                <a:cs typeface="+mn-cs"/>
              </a:rPr>
              <a:t>Call </a:t>
            </a:r>
          </a:p>
          <a:p>
            <a:pPr marL="0" marR="0" lvl="0" indent="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Barlow" pitchFamily="2" charset="77"/>
                <a:ea typeface="+mn-ea"/>
                <a:cs typeface="+mn-cs"/>
              </a:rPr>
              <a:t>855.411.4605</a:t>
            </a:r>
          </a:p>
          <a:p>
            <a:pPr marL="0" marR="0" lvl="0" indent="0" algn="l" defTabSz="914400" rtl="0" eaLnBrk="1" fontAlgn="auto" latinLnBrk="0" hangingPunct="1">
              <a:lnSpc>
                <a:spcPct val="90000"/>
              </a:lnSpc>
              <a:spcBef>
                <a:spcPts val="22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Barlow" pitchFamily="2" charset="77"/>
                <a:ea typeface="+mn-ea"/>
                <a:cs typeface="+mn-cs"/>
              </a:rPr>
              <a:t>Website </a:t>
            </a:r>
          </a:p>
          <a:p>
            <a:pPr marL="0" marR="0" lvl="0" indent="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Barlow" pitchFamily="2" charset="77"/>
                <a:ea typeface="+mn-ea"/>
                <a:cs typeface="+mn-cs"/>
              </a:rPr>
              <a:t>KalahariMeetings.com</a:t>
            </a:r>
          </a:p>
          <a:p>
            <a:pPr marL="0" marR="0" lvl="0" indent="0" algn="l" defTabSz="914400" rtl="0" eaLnBrk="1" fontAlgn="auto" latinLnBrk="0" hangingPunct="1">
              <a:lnSpc>
                <a:spcPct val="90000"/>
              </a:lnSpc>
              <a:spcBef>
                <a:spcPts val="22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Barlow" pitchFamily="2" charset="77"/>
                <a:ea typeface="+mn-ea"/>
                <a:cs typeface="+mn-cs"/>
              </a:rPr>
              <a:t>Social </a:t>
            </a:r>
          </a:p>
          <a:p>
            <a:pPr marL="0" marR="0" lvl="0" indent="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Barlow" pitchFamily="2" charset="77"/>
                <a:ea typeface="+mn-ea"/>
                <a:cs typeface="+mn-cs"/>
              </a:rPr>
              <a:t>@</a:t>
            </a:r>
            <a:r>
              <a:rPr kumimoji="0" lang="en-US" sz="1600" b="0" i="0" u="none" strike="noStrike" kern="1200" cap="none" spc="0" normalizeH="0" baseline="0" noProof="0" dirty="0" err="1">
                <a:ln>
                  <a:noFill/>
                </a:ln>
                <a:solidFill>
                  <a:prstClr val="white"/>
                </a:solidFill>
                <a:effectLst/>
                <a:uLnTx/>
                <a:uFillTx/>
                <a:latin typeface="Barlow" pitchFamily="2" charset="77"/>
                <a:ea typeface="+mn-ea"/>
                <a:cs typeface="+mn-cs"/>
              </a:rPr>
              <a:t>KalahariMeeting</a:t>
            </a:r>
            <a:endParaRPr kumimoji="0" lang="en-US" sz="1600" b="0" i="0" u="none" strike="noStrike" kern="1200" cap="none" spc="0" normalizeH="0" baseline="0" noProof="0" dirty="0">
              <a:ln>
                <a:noFill/>
              </a:ln>
              <a:solidFill>
                <a:prstClr val="white"/>
              </a:solidFill>
              <a:effectLst/>
              <a:uLnTx/>
              <a:uFillTx/>
              <a:latin typeface="Barlow" pitchFamily="2" charset="77"/>
              <a:ea typeface="+mn-ea"/>
              <a:cs typeface="+mn-cs"/>
            </a:endParaRPr>
          </a:p>
        </p:txBody>
      </p:sp>
      <p:sp>
        <p:nvSpPr>
          <p:cNvPr id="4" name="Title 1">
            <a:extLst>
              <a:ext uri="{FF2B5EF4-FFF2-40B4-BE49-F238E27FC236}">
                <a16:creationId xmlns:a16="http://schemas.microsoft.com/office/drawing/2014/main" id="{AC71A5A1-6848-E30E-45EA-7CBE094F9560}"/>
              </a:ext>
            </a:extLst>
          </p:cNvPr>
          <p:cNvSpPr txBox="1">
            <a:spLocks/>
          </p:cNvSpPr>
          <p:nvPr/>
        </p:nvSpPr>
        <p:spPr>
          <a:xfrm>
            <a:off x="1066800" y="2050293"/>
            <a:ext cx="4524375" cy="119843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i="0" kern="1200">
                <a:solidFill>
                  <a:schemeClr val="bg1"/>
                </a:solidFill>
                <a:latin typeface="Barlow ExtraBold" pitchFamily="2" charset="77"/>
                <a:ea typeface="+mj-ea"/>
                <a:cs typeface="+mj-cs"/>
              </a:defRPr>
            </a:lvl1pPr>
          </a:lstStyle>
          <a:p>
            <a:pPr algn="l"/>
            <a:r>
              <a:rPr lang="en-US" sz="4400" b="0" dirty="0"/>
              <a:t>Plan Your Event </a:t>
            </a:r>
            <a:br>
              <a:rPr lang="en-US" sz="4400" b="0" dirty="0"/>
            </a:br>
            <a:r>
              <a:rPr lang="en-US" sz="4400" b="0" dirty="0"/>
              <a:t>At Kalahari</a:t>
            </a:r>
            <a:endParaRPr lang="en-US" sz="4400" dirty="0"/>
          </a:p>
        </p:txBody>
      </p:sp>
      <p:pic>
        <p:nvPicPr>
          <p:cNvPr id="2" name="Content Placeholder 4">
            <a:extLst>
              <a:ext uri="{FF2B5EF4-FFF2-40B4-BE49-F238E27FC236}">
                <a16:creationId xmlns:a16="http://schemas.microsoft.com/office/drawing/2014/main" id="{07F03376-A8C0-A617-CB51-6090CE618668}"/>
              </a:ext>
            </a:extLst>
          </p:cNvPr>
          <p:cNvPicPr>
            <a:picLocks noChangeAspect="1"/>
          </p:cNvPicPr>
          <p:nvPr/>
        </p:nvPicPr>
        <p:blipFill>
          <a:blip r:embed="rId3"/>
          <a:srcRect/>
          <a:stretch/>
        </p:blipFill>
        <p:spPr>
          <a:xfrm>
            <a:off x="1066800" y="4245640"/>
            <a:ext cx="2794670" cy="869452"/>
          </a:xfrm>
          <a:prstGeom prst="rect">
            <a:avLst/>
          </a:prstGeom>
        </p:spPr>
      </p:pic>
    </p:spTree>
    <p:extLst>
      <p:ext uri="{BB962C8B-B14F-4D97-AF65-F5344CB8AC3E}">
        <p14:creationId xmlns:p14="http://schemas.microsoft.com/office/powerpoint/2010/main" val="2490583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8F75D-09ED-1D9D-7DFC-965D3E92DC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AD5C0A-69B4-E309-D447-1EA486D87C97}"/>
              </a:ext>
            </a:extLst>
          </p:cNvPr>
          <p:cNvSpPr>
            <a:spLocks noGrp="1"/>
          </p:cNvSpPr>
          <p:nvPr>
            <p:ph type="title"/>
          </p:nvPr>
        </p:nvSpPr>
        <p:spPr/>
        <p:txBody>
          <a:bodyPr/>
          <a:lstStyle/>
          <a:p>
            <a:r>
              <a:rPr lang="en-US" dirty="0"/>
              <a:t>Who We Are</a:t>
            </a:r>
          </a:p>
        </p:txBody>
      </p:sp>
      <p:sp>
        <p:nvSpPr>
          <p:cNvPr id="3" name="Content Placeholder 2">
            <a:extLst>
              <a:ext uri="{FF2B5EF4-FFF2-40B4-BE49-F238E27FC236}">
                <a16:creationId xmlns:a16="http://schemas.microsoft.com/office/drawing/2014/main" id="{C7018B4A-2E60-B980-64C0-ACE2B07B590A}"/>
              </a:ext>
            </a:extLst>
          </p:cNvPr>
          <p:cNvSpPr>
            <a:spLocks noGrp="1"/>
          </p:cNvSpPr>
          <p:nvPr>
            <p:ph idx="1"/>
          </p:nvPr>
        </p:nvSpPr>
        <p:spPr>
          <a:xfrm>
            <a:off x="6979093" y="1703293"/>
            <a:ext cx="4581487" cy="4034119"/>
          </a:xfrm>
        </p:spPr>
        <p:txBody>
          <a:bodyPr>
            <a:normAutofit/>
          </a:bodyPr>
          <a:lstStyle/>
          <a:p>
            <a:pPr marL="0" indent="0">
              <a:lnSpc>
                <a:spcPct val="100000"/>
              </a:lnSpc>
              <a:spcBef>
                <a:spcPts val="2200"/>
              </a:spcBef>
              <a:buNone/>
            </a:pPr>
            <a:r>
              <a:rPr lang="en-US" sz="1400" dirty="0"/>
              <a:t>Kalahari Resorts &amp; Conventions is an African-themed resort and convention center offering premier </a:t>
            </a:r>
            <a:br>
              <a:rPr lang="en-US" sz="1400" dirty="0"/>
            </a:br>
            <a:r>
              <a:rPr lang="en-US" sz="1400" dirty="0"/>
              <a:t>destinations in Wisconsin, Ohio, Pennsylvania, Texas, and Virginia (coming 2026) for meetings and events of </a:t>
            </a:r>
            <a:br>
              <a:rPr lang="en-US" sz="1400" dirty="0"/>
            </a:br>
            <a:r>
              <a:rPr lang="en-US" sz="1400" dirty="0"/>
              <a:t>any size. </a:t>
            </a:r>
          </a:p>
          <a:p>
            <a:pPr marL="0" indent="0">
              <a:lnSpc>
                <a:spcPct val="110000"/>
              </a:lnSpc>
              <a:spcBef>
                <a:spcPts val="2200"/>
              </a:spcBef>
              <a:buNone/>
            </a:pPr>
            <a:r>
              <a:rPr lang="en-US" sz="1400" dirty="0"/>
              <a:t>Inspired by the beauty, culture, and spirit of Africa, our resorts are designed to bring people together </a:t>
            </a:r>
            <a:br>
              <a:rPr lang="en-US" sz="1400" dirty="0"/>
            </a:br>
            <a:r>
              <a:rPr lang="en-US" sz="1400" dirty="0"/>
              <a:t>for unforgettable getaways and exceptional events.</a:t>
            </a:r>
          </a:p>
          <a:p>
            <a:pPr marL="0" indent="0">
              <a:lnSpc>
                <a:spcPct val="100000"/>
              </a:lnSpc>
              <a:spcBef>
                <a:spcPts val="2200"/>
              </a:spcBef>
              <a:buNone/>
            </a:pPr>
            <a:r>
              <a:rPr lang="en-US" sz="1400" b="1" dirty="0"/>
              <a:t>Our Features</a:t>
            </a:r>
          </a:p>
          <a:p>
            <a:pPr>
              <a:lnSpc>
                <a:spcPct val="100000"/>
              </a:lnSpc>
            </a:pPr>
            <a:r>
              <a:rPr lang="en-US" sz="1400" dirty="0"/>
              <a:t>Guest Rooms</a:t>
            </a:r>
          </a:p>
          <a:p>
            <a:pPr>
              <a:lnSpc>
                <a:spcPct val="100000"/>
              </a:lnSpc>
            </a:pPr>
            <a:r>
              <a:rPr lang="en-US" sz="1400" dirty="0"/>
              <a:t>Premium Dining</a:t>
            </a:r>
          </a:p>
          <a:p>
            <a:pPr>
              <a:lnSpc>
                <a:spcPct val="100000"/>
              </a:lnSpc>
            </a:pPr>
            <a:r>
              <a:rPr lang="en-US" sz="1400" dirty="0"/>
              <a:t>Customizable Meeting Spaces</a:t>
            </a:r>
          </a:p>
          <a:p>
            <a:pPr>
              <a:lnSpc>
                <a:spcPct val="100000"/>
              </a:lnSpc>
            </a:pPr>
            <a:r>
              <a:rPr lang="en-US" sz="1400" dirty="0"/>
              <a:t>America’s Largest &amp; Best in Family-Friendly Amenities</a:t>
            </a:r>
          </a:p>
        </p:txBody>
      </p:sp>
      <p:pic>
        <p:nvPicPr>
          <p:cNvPr id="9" name="Picture Placeholder 8">
            <a:extLst>
              <a:ext uri="{FF2B5EF4-FFF2-40B4-BE49-F238E27FC236}">
                <a16:creationId xmlns:a16="http://schemas.microsoft.com/office/drawing/2014/main" id="{2A2EC286-773D-839A-B4F4-7264771E2352}"/>
              </a:ext>
            </a:extLst>
          </p:cNvPr>
          <p:cNvPicPr>
            <a:picLocks noGrp="1" noChangeAspect="1"/>
          </p:cNvPicPr>
          <p:nvPr>
            <p:ph type="pic" sz="quarter" idx="10"/>
          </p:nvPr>
        </p:nvPicPr>
        <p:blipFill>
          <a:blip r:embed="rId3"/>
          <a:srcRect t="4473" b="4473"/>
          <a:stretch/>
        </p:blipFill>
        <p:spPr/>
      </p:pic>
      <p:pic>
        <p:nvPicPr>
          <p:cNvPr id="13" name="Picture Placeholder 12">
            <a:extLst>
              <a:ext uri="{FF2B5EF4-FFF2-40B4-BE49-F238E27FC236}">
                <a16:creationId xmlns:a16="http://schemas.microsoft.com/office/drawing/2014/main" id="{1D2402F8-98B9-8901-D22F-7ECAB6DCECBB}"/>
              </a:ext>
            </a:extLst>
          </p:cNvPr>
          <p:cNvPicPr>
            <a:picLocks noGrp="1" noChangeAspect="1"/>
          </p:cNvPicPr>
          <p:nvPr>
            <p:ph type="pic" sz="quarter" idx="11"/>
          </p:nvPr>
        </p:nvPicPr>
        <p:blipFill>
          <a:blip r:embed="rId4"/>
          <a:srcRect t="4529" b="4529"/>
          <a:stretch/>
        </p:blipFill>
        <p:spPr/>
      </p:pic>
      <p:pic>
        <p:nvPicPr>
          <p:cNvPr id="15" name="Picture Placeholder 14">
            <a:extLst>
              <a:ext uri="{FF2B5EF4-FFF2-40B4-BE49-F238E27FC236}">
                <a16:creationId xmlns:a16="http://schemas.microsoft.com/office/drawing/2014/main" id="{6BA206A2-0943-F11D-0623-0829932AB398}"/>
              </a:ext>
            </a:extLst>
          </p:cNvPr>
          <p:cNvPicPr>
            <a:picLocks noGrp="1" noChangeAspect="1"/>
          </p:cNvPicPr>
          <p:nvPr>
            <p:ph type="pic" sz="quarter" idx="12"/>
          </p:nvPr>
        </p:nvPicPr>
        <p:blipFill>
          <a:blip r:embed="rId5"/>
          <a:srcRect t="4473" b="4473"/>
          <a:stretch/>
        </p:blipFill>
        <p:spPr/>
      </p:pic>
      <p:pic>
        <p:nvPicPr>
          <p:cNvPr id="11" name="Picture Placeholder 10">
            <a:extLst>
              <a:ext uri="{FF2B5EF4-FFF2-40B4-BE49-F238E27FC236}">
                <a16:creationId xmlns:a16="http://schemas.microsoft.com/office/drawing/2014/main" id="{812AC53F-18BC-4653-418B-00DD09675EE8}"/>
              </a:ext>
            </a:extLst>
          </p:cNvPr>
          <p:cNvPicPr>
            <a:picLocks noGrp="1" noChangeAspect="1"/>
          </p:cNvPicPr>
          <p:nvPr>
            <p:ph type="pic" sz="quarter" idx="13"/>
          </p:nvPr>
        </p:nvPicPr>
        <p:blipFill>
          <a:blip r:embed="rId6"/>
          <a:srcRect l="12611" r="12611"/>
          <a:stretch/>
        </p:blipFill>
        <p:spPr/>
      </p:pic>
    </p:spTree>
    <p:extLst>
      <p:ext uri="{BB962C8B-B14F-4D97-AF65-F5344CB8AC3E}">
        <p14:creationId xmlns:p14="http://schemas.microsoft.com/office/powerpoint/2010/main" val="1004956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DF69-6A1A-D9FA-B34A-1CE4F018AD2D}"/>
              </a:ext>
            </a:extLst>
          </p:cNvPr>
          <p:cNvSpPr>
            <a:spLocks noGrp="1"/>
          </p:cNvSpPr>
          <p:nvPr>
            <p:ph type="title"/>
          </p:nvPr>
        </p:nvSpPr>
        <p:spPr/>
        <p:txBody>
          <a:bodyPr/>
          <a:lstStyle/>
          <a:p>
            <a:r>
              <a:rPr lang="en-US" dirty="0"/>
              <a:t>Guest Rooms</a:t>
            </a:r>
          </a:p>
        </p:txBody>
      </p:sp>
      <p:sp>
        <p:nvSpPr>
          <p:cNvPr id="8" name="Content Placeholder 1">
            <a:extLst>
              <a:ext uri="{FF2B5EF4-FFF2-40B4-BE49-F238E27FC236}">
                <a16:creationId xmlns:a16="http://schemas.microsoft.com/office/drawing/2014/main" id="{4554D951-5C7B-7714-C5CB-BDFEC061111B}"/>
              </a:ext>
            </a:extLst>
          </p:cNvPr>
          <p:cNvSpPr>
            <a:spLocks noGrp="1"/>
          </p:cNvSpPr>
          <p:nvPr>
            <p:ph idx="1"/>
          </p:nvPr>
        </p:nvSpPr>
        <p:spPr>
          <a:xfrm>
            <a:off x="685800" y="3533931"/>
            <a:ext cx="4920521" cy="2084562"/>
          </a:xfrm>
        </p:spPr>
        <p:txBody>
          <a:bodyPr>
            <a:normAutofit/>
          </a:bodyPr>
          <a:lstStyle/>
          <a:p>
            <a:pPr marL="0" indent="0">
              <a:lnSpc>
                <a:spcPct val="100000"/>
              </a:lnSpc>
              <a:buNone/>
            </a:pPr>
            <a:r>
              <a:rPr lang="en-US" sz="1400" dirty="0"/>
              <a:t>The adventure doesn’t end after your conference. Every suite at Kalahari Resorts &amp; Conventions is decorated with imported art and artifacts, designed to inspire your imagination. </a:t>
            </a:r>
          </a:p>
          <a:p>
            <a:pPr marL="0" indent="0">
              <a:lnSpc>
                <a:spcPct val="100000"/>
              </a:lnSpc>
              <a:buNone/>
            </a:pPr>
            <a:r>
              <a:rPr lang="en-US" sz="1400" dirty="0"/>
              <a:t>All rooms include a microwave, coffee maker, refrigerator, iron, ironing board, in-room safe, complimentary Wi-Fi, remote control television with cable, alarm clock, voicemail system, hair dryer, and luxurious bath amenities.</a:t>
            </a:r>
          </a:p>
        </p:txBody>
      </p:sp>
      <p:pic>
        <p:nvPicPr>
          <p:cNvPr id="9" name="Content Placeholder 19">
            <a:extLst>
              <a:ext uri="{FF2B5EF4-FFF2-40B4-BE49-F238E27FC236}">
                <a16:creationId xmlns:a16="http://schemas.microsoft.com/office/drawing/2014/main" id="{FC20DADF-26AD-61E4-EA9D-DEE6A6184139}"/>
              </a:ext>
            </a:extLst>
          </p:cNvPr>
          <p:cNvPicPr>
            <a:picLocks noChangeAspect="1"/>
          </p:cNvPicPr>
          <p:nvPr/>
        </p:nvPicPr>
        <p:blipFill>
          <a:blip r:embed="rId3"/>
          <a:srcRect l="16399" r="43333"/>
          <a:stretch>
            <a:fillRect/>
          </a:stretch>
        </p:blipFill>
        <p:spPr>
          <a:xfrm>
            <a:off x="8049718" y="0"/>
            <a:ext cx="4142282" cy="6858000"/>
          </a:xfrm>
          <a:prstGeom prst="rect">
            <a:avLst/>
          </a:prstGeom>
        </p:spPr>
      </p:pic>
      <p:sp>
        <p:nvSpPr>
          <p:cNvPr id="11" name="TextBox 10">
            <a:extLst>
              <a:ext uri="{FF2B5EF4-FFF2-40B4-BE49-F238E27FC236}">
                <a16:creationId xmlns:a16="http://schemas.microsoft.com/office/drawing/2014/main" id="{2BA2E69B-E785-B99A-C011-779811A95FB9}"/>
              </a:ext>
            </a:extLst>
          </p:cNvPr>
          <p:cNvSpPr txBox="1"/>
          <p:nvPr/>
        </p:nvSpPr>
        <p:spPr>
          <a:xfrm>
            <a:off x="685798" y="1920895"/>
            <a:ext cx="5175356" cy="1200329"/>
          </a:xfrm>
          <a:prstGeom prst="rect">
            <a:avLst/>
          </a:prstGeom>
          <a:noFill/>
        </p:spPr>
        <p:txBody>
          <a:bodyPr wrap="square">
            <a:spAutoFit/>
          </a:bodyPr>
          <a:lstStyle/>
          <a:p>
            <a:r>
              <a:rPr lang="en-US" sz="2400" b="1" dirty="0">
                <a:solidFill>
                  <a:srgbClr val="FFBE3D"/>
                </a:solidFill>
                <a:latin typeface="Barlow ExtraBold" pitchFamily="2" charset="77"/>
              </a:rPr>
              <a:t>Whether you're traveling alone </a:t>
            </a:r>
            <a:br>
              <a:rPr lang="en-US" sz="2400" b="1" dirty="0">
                <a:solidFill>
                  <a:srgbClr val="FFBE3D"/>
                </a:solidFill>
                <a:latin typeface="Barlow ExtraBold" pitchFamily="2" charset="77"/>
              </a:rPr>
            </a:br>
            <a:r>
              <a:rPr lang="en-US" sz="2400" b="1" dirty="0">
                <a:solidFill>
                  <a:srgbClr val="FFBE3D"/>
                </a:solidFill>
                <a:latin typeface="Barlow ExtraBold" pitchFamily="2" charset="77"/>
              </a:rPr>
              <a:t>or with a group of 44 (yup, 44!), </a:t>
            </a:r>
            <a:br>
              <a:rPr lang="en-US" sz="2400" b="1" dirty="0">
                <a:solidFill>
                  <a:srgbClr val="FFBE3D"/>
                </a:solidFill>
                <a:latin typeface="Barlow ExtraBold" pitchFamily="2" charset="77"/>
              </a:rPr>
            </a:br>
            <a:r>
              <a:rPr lang="en-US" sz="2400" b="1" dirty="0">
                <a:solidFill>
                  <a:srgbClr val="FFBE3D"/>
                </a:solidFill>
                <a:latin typeface="Barlow ExtraBold" pitchFamily="2" charset="77"/>
              </a:rPr>
              <a:t>we've got you covered. </a:t>
            </a:r>
          </a:p>
        </p:txBody>
      </p:sp>
      <p:sp>
        <p:nvSpPr>
          <p:cNvPr id="12" name="Oval 11">
            <a:extLst>
              <a:ext uri="{FF2B5EF4-FFF2-40B4-BE49-F238E27FC236}">
                <a16:creationId xmlns:a16="http://schemas.microsoft.com/office/drawing/2014/main" id="{2069BD73-0426-578C-86B7-FACA128FBBAC}"/>
              </a:ext>
            </a:extLst>
          </p:cNvPr>
          <p:cNvSpPr/>
          <p:nvPr/>
        </p:nvSpPr>
        <p:spPr>
          <a:xfrm>
            <a:off x="6096000" y="685800"/>
            <a:ext cx="2638269" cy="2638269"/>
          </a:xfrm>
          <a:prstGeom prst="ellipse">
            <a:avLst/>
          </a:prstGeom>
          <a:blipFill>
            <a:blip r:embed="rId4"/>
            <a:srcRect/>
            <a:stretch>
              <a:fillRect l="-25000" r="-25000"/>
            </a:stretch>
          </a:blipFill>
          <a:ln w="38100">
            <a:solidFill>
              <a:srgbClr val="FFB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BCE45859-E6E3-6E8D-449B-4C4C66FE22D7}"/>
              </a:ext>
            </a:extLst>
          </p:cNvPr>
          <p:cNvSpPr/>
          <p:nvPr/>
        </p:nvSpPr>
        <p:spPr>
          <a:xfrm>
            <a:off x="6096000" y="3533931"/>
            <a:ext cx="2638269" cy="2638269"/>
          </a:xfrm>
          <a:prstGeom prst="ellipse">
            <a:avLst/>
          </a:prstGeom>
          <a:blipFill>
            <a:blip r:embed="rId5"/>
            <a:srcRect/>
            <a:stretch>
              <a:fillRect l="-25000" r="-25000"/>
            </a:stretch>
          </a:blipFill>
          <a:ln w="38100">
            <a:solidFill>
              <a:srgbClr val="FFB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5708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7E9E9-B2AA-467A-9BED-81BD41638446}"/>
              </a:ext>
            </a:extLst>
          </p:cNvPr>
          <p:cNvSpPr>
            <a:spLocks noGrp="1"/>
          </p:cNvSpPr>
          <p:nvPr>
            <p:ph type="title"/>
          </p:nvPr>
        </p:nvSpPr>
        <p:spPr>
          <a:xfrm>
            <a:off x="685800" y="1365805"/>
            <a:ext cx="4525827" cy="1143000"/>
          </a:xfrm>
        </p:spPr>
        <p:txBody>
          <a:bodyPr/>
          <a:lstStyle/>
          <a:p>
            <a:r>
              <a:rPr lang="en-US" dirty="0"/>
              <a:t>Hundreds of Flavors</a:t>
            </a:r>
            <a:br>
              <a:rPr lang="en-US" dirty="0"/>
            </a:br>
            <a:r>
              <a:rPr lang="en-US" dirty="0"/>
              <a:t>All-Under-One-Roof</a:t>
            </a:r>
          </a:p>
        </p:txBody>
      </p:sp>
      <p:sp>
        <p:nvSpPr>
          <p:cNvPr id="3" name="Content Placeholder 2">
            <a:extLst>
              <a:ext uri="{FF2B5EF4-FFF2-40B4-BE49-F238E27FC236}">
                <a16:creationId xmlns:a16="http://schemas.microsoft.com/office/drawing/2014/main" id="{4E4585BB-FBD4-45A4-E9E0-E4DE3A1ED138}"/>
              </a:ext>
            </a:extLst>
          </p:cNvPr>
          <p:cNvSpPr>
            <a:spLocks noGrp="1"/>
          </p:cNvSpPr>
          <p:nvPr>
            <p:ph idx="1"/>
          </p:nvPr>
        </p:nvSpPr>
        <p:spPr>
          <a:xfrm>
            <a:off x="685801" y="2761891"/>
            <a:ext cx="4119282" cy="2361527"/>
          </a:xfrm>
        </p:spPr>
        <p:txBody>
          <a:bodyPr>
            <a:noAutofit/>
          </a:bodyPr>
          <a:lstStyle/>
          <a:p>
            <a:pPr marL="0" indent="0">
              <a:lnSpc>
                <a:spcPct val="100000"/>
              </a:lnSpc>
              <a:spcBef>
                <a:spcPts val="2200"/>
              </a:spcBef>
              <a:buNone/>
            </a:pPr>
            <a:r>
              <a:rPr lang="en-US" sz="1400" dirty="0"/>
              <a:t>At Kalahari Resorts &amp; Conventions, we know that delicious food is an important component to any successful meeting or event. Whether planning for a buffet lunch or a formal dinner, you can count on our team for an incredible dining experience. </a:t>
            </a:r>
          </a:p>
          <a:p>
            <a:pPr marL="0" indent="0">
              <a:lnSpc>
                <a:spcPct val="100000"/>
              </a:lnSpc>
              <a:spcBef>
                <a:spcPts val="2200"/>
              </a:spcBef>
              <a:buNone/>
            </a:pPr>
            <a:r>
              <a:rPr lang="en-US" sz="1400" dirty="0"/>
              <a:t>Our resorts have something to satisfy every taste, from steak houses to ice cream shops. You’ll never have to eat in the same spot twice, but you just might want to. </a:t>
            </a:r>
          </a:p>
        </p:txBody>
      </p:sp>
      <p:pic>
        <p:nvPicPr>
          <p:cNvPr id="8" name="Picture Placeholder 10">
            <a:extLst>
              <a:ext uri="{FF2B5EF4-FFF2-40B4-BE49-F238E27FC236}">
                <a16:creationId xmlns:a16="http://schemas.microsoft.com/office/drawing/2014/main" id="{7AC924BC-911A-0553-E7B4-702862E1F748}"/>
              </a:ext>
            </a:extLst>
          </p:cNvPr>
          <p:cNvPicPr>
            <a:picLocks noGrp="1" noChangeAspect="1"/>
          </p:cNvPicPr>
          <p:nvPr>
            <p:ph type="pic" sz="quarter" idx="10"/>
          </p:nvPr>
        </p:nvPicPr>
        <p:blipFill>
          <a:blip r:embed="rId3"/>
          <a:srcRect t="4473" b="4473"/>
          <a:stretch/>
        </p:blipFill>
        <p:spPr>
          <a:xfrm>
            <a:off x="5798179" y="685800"/>
            <a:ext cx="2847975" cy="1728788"/>
          </a:xfrm>
        </p:spPr>
      </p:pic>
      <p:pic>
        <p:nvPicPr>
          <p:cNvPr id="10" name="Picture Placeholder 8">
            <a:extLst>
              <a:ext uri="{FF2B5EF4-FFF2-40B4-BE49-F238E27FC236}">
                <a16:creationId xmlns:a16="http://schemas.microsoft.com/office/drawing/2014/main" id="{7418D480-8EB4-3AD4-CCC5-1E4C72882218}"/>
              </a:ext>
            </a:extLst>
          </p:cNvPr>
          <p:cNvPicPr>
            <a:picLocks noChangeAspect="1"/>
          </p:cNvPicPr>
          <p:nvPr/>
        </p:nvPicPr>
        <p:blipFill>
          <a:blip r:embed="rId4"/>
          <a:srcRect l="12281" r="12281"/>
          <a:stretch/>
        </p:blipFill>
        <p:spPr>
          <a:xfrm>
            <a:off x="8746959" y="685799"/>
            <a:ext cx="2759242" cy="5486399"/>
          </a:xfrm>
          <a:prstGeom prst="rect">
            <a:avLst/>
          </a:prstGeom>
        </p:spPr>
      </p:pic>
      <p:pic>
        <p:nvPicPr>
          <p:cNvPr id="14" name="Picture 13">
            <a:extLst>
              <a:ext uri="{FF2B5EF4-FFF2-40B4-BE49-F238E27FC236}">
                <a16:creationId xmlns:a16="http://schemas.microsoft.com/office/drawing/2014/main" id="{DCC9C1F5-A113-82E4-E441-C93EF7594C8B}"/>
              </a:ext>
            </a:extLst>
          </p:cNvPr>
          <p:cNvPicPr>
            <a:picLocks/>
          </p:cNvPicPr>
          <p:nvPr/>
        </p:nvPicPr>
        <p:blipFill>
          <a:blip r:embed="rId5"/>
          <a:srcRect t="2161" b="2161"/>
          <a:stretch/>
        </p:blipFill>
        <p:spPr>
          <a:xfrm>
            <a:off x="5798179" y="2508805"/>
            <a:ext cx="2847975" cy="1816578"/>
          </a:xfrm>
          <a:prstGeom prst="rect">
            <a:avLst/>
          </a:prstGeom>
          <a:noFill/>
        </p:spPr>
      </p:pic>
      <p:pic>
        <p:nvPicPr>
          <p:cNvPr id="15" name="Picture 14">
            <a:extLst>
              <a:ext uri="{FF2B5EF4-FFF2-40B4-BE49-F238E27FC236}">
                <a16:creationId xmlns:a16="http://schemas.microsoft.com/office/drawing/2014/main" id="{3FF0CD31-E93C-67CF-8E82-AFFD1FC140C6}"/>
              </a:ext>
            </a:extLst>
          </p:cNvPr>
          <p:cNvPicPr>
            <a:picLocks/>
          </p:cNvPicPr>
          <p:nvPr/>
        </p:nvPicPr>
        <p:blipFill>
          <a:blip r:embed="rId6"/>
          <a:srcRect t="4514" b="4514"/>
          <a:stretch/>
        </p:blipFill>
        <p:spPr>
          <a:xfrm>
            <a:off x="5796937" y="4419600"/>
            <a:ext cx="2849217" cy="1728012"/>
          </a:xfrm>
          <a:prstGeom prst="rect">
            <a:avLst/>
          </a:prstGeom>
          <a:noFill/>
        </p:spPr>
      </p:pic>
    </p:spTree>
    <p:extLst>
      <p:ext uri="{BB962C8B-B14F-4D97-AF65-F5344CB8AC3E}">
        <p14:creationId xmlns:p14="http://schemas.microsoft.com/office/powerpoint/2010/main" val="2219238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01F9-D0E5-787C-4B1F-A07680CC7CAC}"/>
              </a:ext>
            </a:extLst>
          </p:cNvPr>
          <p:cNvSpPr>
            <a:spLocks noGrp="1"/>
          </p:cNvSpPr>
          <p:nvPr>
            <p:ph type="title"/>
          </p:nvPr>
        </p:nvSpPr>
        <p:spPr>
          <a:xfrm>
            <a:off x="6979093" y="2102224"/>
            <a:ext cx="4525827" cy="1143000"/>
          </a:xfrm>
        </p:spPr>
        <p:txBody>
          <a:bodyPr/>
          <a:lstStyle/>
          <a:p>
            <a:r>
              <a:rPr lang="en-US" dirty="0"/>
              <a:t>Convention Center</a:t>
            </a:r>
          </a:p>
        </p:txBody>
      </p:sp>
      <p:sp>
        <p:nvSpPr>
          <p:cNvPr id="3" name="Content Placeholder 2">
            <a:extLst>
              <a:ext uri="{FF2B5EF4-FFF2-40B4-BE49-F238E27FC236}">
                <a16:creationId xmlns:a16="http://schemas.microsoft.com/office/drawing/2014/main" id="{A618E710-299C-2F04-FA51-C8E928BD0661}"/>
              </a:ext>
            </a:extLst>
          </p:cNvPr>
          <p:cNvSpPr>
            <a:spLocks noGrp="1"/>
          </p:cNvSpPr>
          <p:nvPr>
            <p:ph idx="1"/>
          </p:nvPr>
        </p:nvSpPr>
        <p:spPr>
          <a:xfrm>
            <a:off x="6979093" y="3245223"/>
            <a:ext cx="4525827" cy="1380565"/>
          </a:xfrm>
        </p:spPr>
        <p:txBody>
          <a:bodyPr>
            <a:normAutofit/>
          </a:bodyPr>
          <a:lstStyle/>
          <a:p>
            <a:pPr marL="0" indent="0">
              <a:lnSpc>
                <a:spcPct val="100000"/>
              </a:lnSpc>
              <a:spcBef>
                <a:spcPts val="2200"/>
              </a:spcBef>
              <a:buNone/>
            </a:pPr>
            <a:r>
              <a:rPr lang="en-US" sz="1400" dirty="0"/>
              <a:t>From trade shows and exhibitions to conventions, conferences, retreats, and other gatherings, our dedicated teams will make planning easy and ensure your meeting or event leaves a lasting impression that’s beyond expectations.</a:t>
            </a:r>
          </a:p>
        </p:txBody>
      </p:sp>
      <p:pic>
        <p:nvPicPr>
          <p:cNvPr id="14" name="Picture Placeholder 13">
            <a:extLst>
              <a:ext uri="{FF2B5EF4-FFF2-40B4-BE49-F238E27FC236}">
                <a16:creationId xmlns:a16="http://schemas.microsoft.com/office/drawing/2014/main" id="{01684406-A61E-78E1-68DF-5D8DDD253E80}"/>
              </a:ext>
            </a:extLst>
          </p:cNvPr>
          <p:cNvPicPr>
            <a:picLocks noGrp="1" noChangeAspect="1"/>
          </p:cNvPicPr>
          <p:nvPr>
            <p:ph type="pic" sz="quarter" idx="12"/>
          </p:nvPr>
        </p:nvPicPr>
        <p:blipFill>
          <a:blip r:embed="rId3"/>
          <a:srcRect l="869" r="869"/>
          <a:stretch/>
        </p:blipFill>
        <p:spPr/>
      </p:pic>
      <p:pic>
        <p:nvPicPr>
          <p:cNvPr id="16" name="Picture Placeholder 15">
            <a:extLst>
              <a:ext uri="{FF2B5EF4-FFF2-40B4-BE49-F238E27FC236}">
                <a16:creationId xmlns:a16="http://schemas.microsoft.com/office/drawing/2014/main" id="{4481F5FA-B0C9-E026-A6E2-890BAE5F4E68}"/>
              </a:ext>
            </a:extLst>
          </p:cNvPr>
          <p:cNvPicPr>
            <a:picLocks noGrp="1" noChangeAspect="1"/>
          </p:cNvPicPr>
          <p:nvPr>
            <p:ph type="pic" sz="quarter" idx="13"/>
          </p:nvPr>
        </p:nvPicPr>
        <p:blipFill rotWithShape="1">
          <a:blip r:embed="rId4"/>
          <a:srcRect l="2951" r="37235"/>
          <a:stretch>
            <a:fillRect/>
          </a:stretch>
        </p:blipFill>
        <p:spPr>
          <a:xfrm>
            <a:off x="10003" y="0"/>
            <a:ext cx="2736221" cy="6861748"/>
          </a:xfrm>
        </p:spPr>
      </p:pic>
      <p:pic>
        <p:nvPicPr>
          <p:cNvPr id="5" name="Picture Placeholder 13">
            <a:extLst>
              <a:ext uri="{FF2B5EF4-FFF2-40B4-BE49-F238E27FC236}">
                <a16:creationId xmlns:a16="http://schemas.microsoft.com/office/drawing/2014/main" id="{8DE9967B-0A29-BAAE-83D1-CD43D4122796}"/>
              </a:ext>
            </a:extLst>
          </p:cNvPr>
          <p:cNvPicPr>
            <a:picLocks noChangeAspect="1"/>
          </p:cNvPicPr>
          <p:nvPr/>
        </p:nvPicPr>
        <p:blipFill>
          <a:blip r:embed="rId5"/>
          <a:srcRect l="869" r="869"/>
          <a:stretch/>
        </p:blipFill>
        <p:spPr>
          <a:xfrm>
            <a:off x="2866085" y="1073097"/>
            <a:ext cx="3409207" cy="2312987"/>
          </a:xfrm>
          <a:prstGeom prst="rect">
            <a:avLst/>
          </a:prstGeom>
        </p:spPr>
      </p:pic>
    </p:spTree>
    <p:extLst>
      <p:ext uri="{BB962C8B-B14F-4D97-AF65-F5344CB8AC3E}">
        <p14:creationId xmlns:p14="http://schemas.microsoft.com/office/powerpoint/2010/main" val="2737752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17568-01EF-CDAA-22DC-4C08AB161A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AAE7B0-067B-FC51-9BF8-2CB627F18A48}"/>
              </a:ext>
            </a:extLst>
          </p:cNvPr>
          <p:cNvSpPr>
            <a:spLocks noGrp="1"/>
          </p:cNvSpPr>
          <p:nvPr>
            <p:ph type="title"/>
          </p:nvPr>
        </p:nvSpPr>
        <p:spPr>
          <a:xfrm>
            <a:off x="6979093" y="1271588"/>
            <a:ext cx="4525827" cy="1143000"/>
          </a:xfrm>
        </p:spPr>
        <p:txBody>
          <a:bodyPr/>
          <a:lstStyle/>
          <a:p>
            <a:r>
              <a:rPr lang="en-US" dirty="0"/>
              <a:t>Things To Do</a:t>
            </a:r>
          </a:p>
        </p:txBody>
      </p:sp>
      <p:sp>
        <p:nvSpPr>
          <p:cNvPr id="3" name="Content Placeholder 2">
            <a:extLst>
              <a:ext uri="{FF2B5EF4-FFF2-40B4-BE49-F238E27FC236}">
                <a16:creationId xmlns:a16="http://schemas.microsoft.com/office/drawing/2014/main" id="{69FCDA63-8226-C4A2-354B-9A5F4D000B24}"/>
              </a:ext>
            </a:extLst>
          </p:cNvPr>
          <p:cNvSpPr>
            <a:spLocks noGrp="1"/>
          </p:cNvSpPr>
          <p:nvPr>
            <p:ph idx="1"/>
          </p:nvPr>
        </p:nvSpPr>
        <p:spPr>
          <a:xfrm>
            <a:off x="6979095" y="2414588"/>
            <a:ext cx="3792228" cy="3471620"/>
          </a:xfrm>
        </p:spPr>
        <p:txBody>
          <a:bodyPr>
            <a:normAutofit/>
          </a:bodyPr>
          <a:lstStyle/>
          <a:p>
            <a:pPr marL="0" indent="0">
              <a:lnSpc>
                <a:spcPct val="100000"/>
              </a:lnSpc>
              <a:buNone/>
            </a:pPr>
            <a:r>
              <a:rPr lang="en-US" sz="1400" dirty="0"/>
              <a:t>Mix business with pleasure. When the work is done, it’s time for play. Why not extend your meeting trip and turn it into a much-needed vacation? We have everything to ensure a pleasurable stay for you and your family if they are lucky enough to tag along. </a:t>
            </a:r>
          </a:p>
          <a:p>
            <a:pPr marL="0" indent="0">
              <a:lnSpc>
                <a:spcPct val="100000"/>
              </a:lnSpc>
              <a:spcBef>
                <a:spcPts val="2200"/>
              </a:spcBef>
              <a:buNone/>
            </a:pPr>
            <a:r>
              <a:rPr lang="en-US" sz="1400" b="1" dirty="0"/>
              <a:t>Always Included With Your Stay</a:t>
            </a:r>
          </a:p>
          <a:p>
            <a:pPr>
              <a:lnSpc>
                <a:spcPct val="100000"/>
              </a:lnSpc>
            </a:pPr>
            <a:r>
              <a:rPr lang="en-US" sz="1400" dirty="0"/>
              <a:t>Waterpark Admission</a:t>
            </a:r>
          </a:p>
          <a:p>
            <a:pPr>
              <a:lnSpc>
                <a:spcPct val="100000"/>
              </a:lnSpc>
            </a:pPr>
            <a:r>
              <a:rPr lang="en-US" sz="1400" dirty="0"/>
              <a:t>Free </a:t>
            </a:r>
            <a:r>
              <a:rPr lang="en-US" sz="1400" dirty="0" err="1"/>
              <a:t>Wifi</a:t>
            </a:r>
            <a:endParaRPr lang="en-US" sz="1400" dirty="0"/>
          </a:p>
          <a:p>
            <a:pPr>
              <a:lnSpc>
                <a:spcPct val="100000"/>
              </a:lnSpc>
            </a:pPr>
            <a:r>
              <a:rPr lang="en-US" sz="1400" dirty="0"/>
              <a:t>Fitness Center Access</a:t>
            </a:r>
          </a:p>
        </p:txBody>
      </p:sp>
      <p:pic>
        <p:nvPicPr>
          <p:cNvPr id="7" name="Picture Placeholder 6">
            <a:extLst>
              <a:ext uri="{FF2B5EF4-FFF2-40B4-BE49-F238E27FC236}">
                <a16:creationId xmlns:a16="http://schemas.microsoft.com/office/drawing/2014/main" id="{A71D7D65-640B-9C34-1760-4684122757DD}"/>
              </a:ext>
            </a:extLst>
          </p:cNvPr>
          <p:cNvPicPr>
            <a:picLocks noGrp="1" noChangeAspect="1"/>
          </p:cNvPicPr>
          <p:nvPr>
            <p:ph type="pic" sz="quarter" idx="11"/>
          </p:nvPr>
        </p:nvPicPr>
        <p:blipFill>
          <a:blip r:embed="rId3"/>
          <a:srcRect t="4473" b="4473"/>
          <a:stretch/>
        </p:blipFill>
        <p:spPr/>
      </p:pic>
      <p:pic>
        <p:nvPicPr>
          <p:cNvPr id="11" name="Picture Placeholder 10">
            <a:extLst>
              <a:ext uri="{FF2B5EF4-FFF2-40B4-BE49-F238E27FC236}">
                <a16:creationId xmlns:a16="http://schemas.microsoft.com/office/drawing/2014/main" id="{BA746BC1-3043-16AE-824A-A2984E97336C}"/>
              </a:ext>
            </a:extLst>
          </p:cNvPr>
          <p:cNvPicPr>
            <a:picLocks noGrp="1" noChangeAspect="1"/>
          </p:cNvPicPr>
          <p:nvPr>
            <p:ph type="pic" sz="quarter" idx="13"/>
          </p:nvPr>
        </p:nvPicPr>
        <p:blipFill>
          <a:blip r:embed="rId4"/>
          <a:srcRect l="29905" r="40339"/>
          <a:stretch>
            <a:fillRect/>
          </a:stretch>
        </p:blipFill>
        <p:spPr>
          <a:xfrm>
            <a:off x="3597693" y="685799"/>
            <a:ext cx="2736221" cy="5486399"/>
          </a:xfrm>
        </p:spPr>
      </p:pic>
      <p:pic>
        <p:nvPicPr>
          <p:cNvPr id="12" name="Picture Placeholder 8">
            <a:extLst>
              <a:ext uri="{FF2B5EF4-FFF2-40B4-BE49-F238E27FC236}">
                <a16:creationId xmlns:a16="http://schemas.microsoft.com/office/drawing/2014/main" id="{51F20D26-BEAC-9024-04E2-589C4C8C3C42}"/>
              </a:ext>
            </a:extLst>
          </p:cNvPr>
          <p:cNvPicPr>
            <a:picLocks noGrp="1" noChangeAspect="1"/>
          </p:cNvPicPr>
          <p:nvPr>
            <p:ph type="pic" sz="quarter" idx="10"/>
          </p:nvPr>
        </p:nvPicPr>
        <p:blipFill>
          <a:blip r:embed="rId5"/>
          <a:srcRect t="4473" b="4473"/>
          <a:stretch/>
        </p:blipFill>
        <p:spPr>
          <a:xfrm>
            <a:off x="631420" y="685800"/>
            <a:ext cx="2847975" cy="1728788"/>
          </a:xfrm>
        </p:spPr>
      </p:pic>
      <p:pic>
        <p:nvPicPr>
          <p:cNvPr id="13" name="Picture Placeholder 9">
            <a:extLst>
              <a:ext uri="{FF2B5EF4-FFF2-40B4-BE49-F238E27FC236}">
                <a16:creationId xmlns:a16="http://schemas.microsoft.com/office/drawing/2014/main" id="{A7DE69F3-4DC4-3431-F040-15E2930989C7}"/>
              </a:ext>
            </a:extLst>
          </p:cNvPr>
          <p:cNvPicPr>
            <a:picLocks noGrp="1" noChangeAspect="1"/>
          </p:cNvPicPr>
          <p:nvPr>
            <p:ph type="pic" sz="quarter" idx="12"/>
          </p:nvPr>
        </p:nvPicPr>
        <p:blipFill>
          <a:blip r:embed="rId6"/>
          <a:srcRect t="4473" b="4473"/>
          <a:stretch/>
        </p:blipFill>
        <p:spPr>
          <a:xfrm>
            <a:off x="631420" y="4419600"/>
            <a:ext cx="2847975" cy="1728788"/>
          </a:xfrm>
        </p:spPr>
      </p:pic>
    </p:spTree>
    <p:extLst>
      <p:ext uri="{BB962C8B-B14F-4D97-AF65-F5344CB8AC3E}">
        <p14:creationId xmlns:p14="http://schemas.microsoft.com/office/powerpoint/2010/main" val="4050145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5AADE-108F-22D8-E927-5204F9F157EF}"/>
              </a:ext>
            </a:extLst>
          </p:cNvPr>
          <p:cNvSpPr>
            <a:spLocks noGrp="1"/>
          </p:cNvSpPr>
          <p:nvPr>
            <p:ph type="title"/>
          </p:nvPr>
        </p:nvSpPr>
        <p:spPr>
          <a:xfrm>
            <a:off x="685800" y="538563"/>
            <a:ext cx="4525827" cy="1143000"/>
          </a:xfrm>
        </p:spPr>
        <p:txBody>
          <a:bodyPr/>
          <a:lstStyle/>
          <a:p>
            <a:r>
              <a:rPr lang="en-US" dirty="0"/>
              <a:t>Wisconsin Dells, WI</a:t>
            </a:r>
          </a:p>
        </p:txBody>
      </p:sp>
      <p:sp>
        <p:nvSpPr>
          <p:cNvPr id="3" name="Content Placeholder 2">
            <a:extLst>
              <a:ext uri="{FF2B5EF4-FFF2-40B4-BE49-F238E27FC236}">
                <a16:creationId xmlns:a16="http://schemas.microsoft.com/office/drawing/2014/main" id="{F8835E8D-0395-2683-B29F-D2E96DC7F90C}"/>
              </a:ext>
            </a:extLst>
          </p:cNvPr>
          <p:cNvSpPr>
            <a:spLocks noGrp="1"/>
          </p:cNvSpPr>
          <p:nvPr>
            <p:ph idx="1"/>
          </p:nvPr>
        </p:nvSpPr>
        <p:spPr>
          <a:xfrm>
            <a:off x="685800" y="1646693"/>
            <a:ext cx="5591014" cy="4525505"/>
          </a:xfrm>
        </p:spPr>
        <p:txBody>
          <a:bodyPr>
            <a:normAutofit/>
          </a:bodyPr>
          <a:lstStyle/>
          <a:p>
            <a:pPr marL="0" indent="0">
              <a:lnSpc>
                <a:spcPct val="100000"/>
              </a:lnSpc>
              <a:buNone/>
            </a:pPr>
            <a:r>
              <a:rPr lang="en-US" sz="1400" b="1" dirty="0"/>
              <a:t>1,035 Guest Rooms</a:t>
            </a:r>
          </a:p>
          <a:p>
            <a:pPr marL="0" indent="0">
              <a:lnSpc>
                <a:spcPct val="100000"/>
              </a:lnSpc>
              <a:spcBef>
                <a:spcPts val="1600"/>
              </a:spcBef>
              <a:buNone/>
            </a:pPr>
            <a:r>
              <a:rPr lang="en-US" sz="1400" b="1" dirty="0"/>
              <a:t>212,000 Square Feet of Meeting Space</a:t>
            </a:r>
            <a:endParaRPr lang="en-US" sz="1400" dirty="0"/>
          </a:p>
          <a:p>
            <a:pPr>
              <a:lnSpc>
                <a:spcPct val="100000"/>
              </a:lnSpc>
            </a:pPr>
            <a:r>
              <a:rPr lang="en-US" sz="1400" dirty="0"/>
              <a:t>3 Ballrooms</a:t>
            </a:r>
          </a:p>
          <a:p>
            <a:pPr>
              <a:lnSpc>
                <a:spcPct val="100000"/>
              </a:lnSpc>
            </a:pPr>
            <a:r>
              <a:rPr lang="en-US" sz="1400" dirty="0"/>
              <a:t>47 Meeting Rooms </a:t>
            </a:r>
          </a:p>
          <a:p>
            <a:pPr>
              <a:lnSpc>
                <a:spcPct val="100000"/>
              </a:lnSpc>
            </a:pPr>
            <a:r>
              <a:rPr lang="en-US" sz="1400" dirty="0"/>
              <a:t>4 Boardrooms</a:t>
            </a:r>
          </a:p>
          <a:p>
            <a:pPr marL="0" indent="0">
              <a:lnSpc>
                <a:spcPct val="100000"/>
              </a:lnSpc>
              <a:spcBef>
                <a:spcPts val="1600"/>
              </a:spcBef>
              <a:buNone/>
            </a:pPr>
            <a:r>
              <a:rPr lang="en-US" sz="1400" b="1" dirty="0"/>
              <a:t>Award Winning Dining</a:t>
            </a:r>
          </a:p>
          <a:p>
            <a:pPr marL="0" indent="0">
              <a:lnSpc>
                <a:spcPct val="100000"/>
              </a:lnSpc>
              <a:buNone/>
            </a:pPr>
            <a:r>
              <a:rPr lang="en-US" sz="1400" dirty="0"/>
              <a:t>Double Cut Steak House, Cinco Niños, Redd’s Piano Bar &amp; Lounge, Sortino’s Italian Kitchen, and Wisconsin Brew Pub </a:t>
            </a:r>
          </a:p>
          <a:p>
            <a:pPr marL="0" indent="0">
              <a:lnSpc>
                <a:spcPct val="100000"/>
              </a:lnSpc>
              <a:spcBef>
                <a:spcPts val="1600"/>
              </a:spcBef>
              <a:buNone/>
            </a:pPr>
            <a:r>
              <a:rPr lang="en-US" sz="1400" b="1" dirty="0"/>
              <a:t>On-Site Attractions</a:t>
            </a:r>
          </a:p>
          <a:p>
            <a:pPr>
              <a:lnSpc>
                <a:spcPct val="100000"/>
              </a:lnSpc>
            </a:pPr>
            <a:r>
              <a:rPr lang="en-US" sz="1400" dirty="0"/>
              <a:t>Indoor &amp; Outdoor Waterpark</a:t>
            </a:r>
          </a:p>
          <a:p>
            <a:pPr>
              <a:lnSpc>
                <a:spcPct val="100000"/>
              </a:lnSpc>
            </a:pPr>
            <a:r>
              <a:rPr lang="en-US" sz="1400" dirty="0"/>
              <a:t>Tom </a:t>
            </a:r>
            <a:r>
              <a:rPr lang="en-US" sz="1400" dirty="0" err="1"/>
              <a:t>Foolerys</a:t>
            </a:r>
            <a:r>
              <a:rPr lang="en-US" sz="1400" dirty="0"/>
              <a:t> Adventure Park</a:t>
            </a:r>
          </a:p>
          <a:p>
            <a:pPr>
              <a:lnSpc>
                <a:spcPct val="100000"/>
              </a:lnSpc>
            </a:pPr>
            <a:r>
              <a:rPr lang="en-US" sz="1400" dirty="0"/>
              <a:t>Spa Kalahari &amp; Salon</a:t>
            </a:r>
          </a:p>
        </p:txBody>
      </p:sp>
      <p:pic>
        <p:nvPicPr>
          <p:cNvPr id="9" name="Picture Placeholder 8" descr="A building with a parking lot&#10;&#10;AI-generated content may be incorrect.">
            <a:extLst>
              <a:ext uri="{FF2B5EF4-FFF2-40B4-BE49-F238E27FC236}">
                <a16:creationId xmlns:a16="http://schemas.microsoft.com/office/drawing/2014/main" id="{47C67969-80C1-C65F-6B13-9A4629D557D4}"/>
              </a:ext>
            </a:extLst>
          </p:cNvPr>
          <p:cNvPicPr>
            <a:picLocks noGrp="1" noChangeAspect="1"/>
          </p:cNvPicPr>
          <p:nvPr>
            <p:ph type="pic" sz="quarter" idx="13"/>
          </p:nvPr>
        </p:nvPicPr>
        <p:blipFill rotWithShape="1">
          <a:blip r:embed="rId3"/>
          <a:srcRect l="11072" r="31034"/>
          <a:stretch>
            <a:fillRect/>
          </a:stretch>
        </p:blipFill>
        <p:spPr>
          <a:xfrm>
            <a:off x="6741763" y="685799"/>
            <a:ext cx="4764437" cy="5486399"/>
          </a:xfrm>
        </p:spPr>
      </p:pic>
    </p:spTree>
    <p:extLst>
      <p:ext uri="{BB962C8B-B14F-4D97-AF65-F5344CB8AC3E}">
        <p14:creationId xmlns:p14="http://schemas.microsoft.com/office/powerpoint/2010/main" val="1292095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389BFF-37F5-C5D0-8BF1-C46934C9379A}"/>
              </a:ext>
            </a:extLst>
          </p:cNvPr>
          <p:cNvSpPr>
            <a:spLocks noGrp="1"/>
          </p:cNvSpPr>
          <p:nvPr>
            <p:ph idx="1"/>
          </p:nvPr>
        </p:nvSpPr>
        <p:spPr>
          <a:xfrm>
            <a:off x="685800" y="2037504"/>
            <a:ext cx="5364480" cy="3355907"/>
          </a:xfrm>
        </p:spPr>
        <p:txBody>
          <a:bodyPr>
            <a:normAutofit/>
          </a:bodyPr>
          <a:lstStyle/>
          <a:p>
            <a:pPr marL="0" indent="0">
              <a:lnSpc>
                <a:spcPct val="100000"/>
              </a:lnSpc>
              <a:buNone/>
            </a:pPr>
            <a:r>
              <a:rPr lang="en-US" sz="2400" b="1" dirty="0"/>
              <a:t>Wisconsin Dells, WI</a:t>
            </a:r>
            <a:endParaRPr lang="en-US" sz="2400" dirty="0"/>
          </a:p>
          <a:p>
            <a:pPr>
              <a:lnSpc>
                <a:spcPct val="100000"/>
              </a:lnSpc>
            </a:pPr>
            <a:r>
              <a:rPr lang="en-US" sz="1400" b="1" dirty="0"/>
              <a:t>Madison, WI</a:t>
            </a:r>
            <a:r>
              <a:rPr lang="en-US" sz="1400" dirty="0"/>
              <a:t>: 45 minutes, 50 miles</a:t>
            </a:r>
          </a:p>
          <a:p>
            <a:pPr>
              <a:lnSpc>
                <a:spcPct val="100000"/>
              </a:lnSpc>
            </a:pPr>
            <a:r>
              <a:rPr lang="en-US" sz="1400" b="1" dirty="0"/>
              <a:t>Milwaukee, WI</a:t>
            </a:r>
            <a:r>
              <a:rPr lang="en-US" sz="1400" dirty="0"/>
              <a:t>: 1.75 hours, 118 miles</a:t>
            </a:r>
          </a:p>
          <a:p>
            <a:pPr>
              <a:lnSpc>
                <a:spcPct val="100000"/>
              </a:lnSpc>
            </a:pPr>
            <a:r>
              <a:rPr lang="en-US" sz="1400" b="1" dirty="0"/>
              <a:t>Chicago, IL: </a:t>
            </a:r>
            <a:r>
              <a:rPr lang="en-US" sz="1400" dirty="0"/>
              <a:t>3 hours, 190 miles</a:t>
            </a:r>
          </a:p>
          <a:p>
            <a:pPr>
              <a:lnSpc>
                <a:spcPct val="100000"/>
              </a:lnSpc>
            </a:pPr>
            <a:r>
              <a:rPr lang="en-US" sz="1400" b="1" dirty="0"/>
              <a:t>Cedar Rapids, IA: </a:t>
            </a:r>
            <a:r>
              <a:rPr lang="en-US" sz="1400" dirty="0"/>
              <a:t>3 hours, 182 miles</a:t>
            </a:r>
          </a:p>
          <a:p>
            <a:pPr>
              <a:lnSpc>
                <a:spcPct val="100000"/>
              </a:lnSpc>
            </a:pPr>
            <a:r>
              <a:rPr lang="en-US" sz="1400" b="1" dirty="0"/>
              <a:t>Minneapolis, MN: </a:t>
            </a:r>
            <a:r>
              <a:rPr lang="en-US" sz="1400" dirty="0"/>
              <a:t>3.25 hours, 221 miles</a:t>
            </a:r>
          </a:p>
          <a:p>
            <a:pPr>
              <a:lnSpc>
                <a:spcPct val="100000"/>
              </a:lnSpc>
            </a:pPr>
            <a:r>
              <a:rPr lang="en-US" sz="1400" b="1" i="1" dirty="0">
                <a:solidFill>
                  <a:srgbClr val="00ABC8"/>
                </a:solidFill>
              </a:rPr>
              <a:t>Dane County Regional (MSN): </a:t>
            </a:r>
            <a:r>
              <a:rPr lang="en-US" sz="1400" i="1" dirty="0">
                <a:solidFill>
                  <a:srgbClr val="00ABC8"/>
                </a:solidFill>
              </a:rPr>
              <a:t>45 miles</a:t>
            </a:r>
            <a:endParaRPr lang="en-US" sz="1400" dirty="0">
              <a:solidFill>
                <a:srgbClr val="00ABC8"/>
              </a:solidFill>
            </a:endParaRPr>
          </a:p>
          <a:p>
            <a:pPr>
              <a:lnSpc>
                <a:spcPct val="100000"/>
              </a:lnSpc>
            </a:pPr>
            <a:r>
              <a:rPr lang="en-US" sz="1400" b="1" i="1" dirty="0">
                <a:solidFill>
                  <a:srgbClr val="00ABC8"/>
                </a:solidFill>
              </a:rPr>
              <a:t>General Mitchell Intl (MKE): </a:t>
            </a:r>
            <a:r>
              <a:rPr lang="en-US" sz="1400" i="1" dirty="0">
                <a:solidFill>
                  <a:srgbClr val="00ABC8"/>
                </a:solidFill>
              </a:rPr>
              <a:t>123 miles</a:t>
            </a:r>
            <a:endParaRPr lang="en-US" sz="1400" dirty="0">
              <a:solidFill>
                <a:srgbClr val="00ABC8"/>
              </a:solidFill>
            </a:endParaRPr>
          </a:p>
          <a:p>
            <a:pPr>
              <a:lnSpc>
                <a:spcPct val="100000"/>
              </a:lnSpc>
            </a:pPr>
            <a:r>
              <a:rPr lang="en-US" sz="1400" b="1" i="1" dirty="0">
                <a:solidFill>
                  <a:srgbClr val="00ABC8"/>
                </a:solidFill>
              </a:rPr>
              <a:t>Chicago O’Hare (ORD): </a:t>
            </a:r>
            <a:r>
              <a:rPr lang="en-US" sz="1400" i="1" dirty="0">
                <a:solidFill>
                  <a:srgbClr val="00ABC8"/>
                </a:solidFill>
              </a:rPr>
              <a:t>176 miles</a:t>
            </a:r>
            <a:endParaRPr lang="en-US" sz="1400" dirty="0">
              <a:solidFill>
                <a:srgbClr val="00ABC8"/>
              </a:solidFill>
            </a:endParaRPr>
          </a:p>
        </p:txBody>
      </p:sp>
      <p:sp>
        <p:nvSpPr>
          <p:cNvPr id="4" name="Title 3">
            <a:extLst>
              <a:ext uri="{FF2B5EF4-FFF2-40B4-BE49-F238E27FC236}">
                <a16:creationId xmlns:a16="http://schemas.microsoft.com/office/drawing/2014/main" id="{FC7B4926-B9AA-05CD-9915-6B53B4F79BB5}"/>
              </a:ext>
            </a:extLst>
          </p:cNvPr>
          <p:cNvSpPr>
            <a:spLocks noGrp="1"/>
          </p:cNvSpPr>
          <p:nvPr>
            <p:ph type="title"/>
          </p:nvPr>
        </p:nvSpPr>
        <p:spPr/>
        <p:txBody>
          <a:bodyPr/>
          <a:lstStyle/>
          <a:p>
            <a:r>
              <a:rPr lang="en-US" dirty="0"/>
              <a:t>Where We Are Located</a:t>
            </a:r>
          </a:p>
        </p:txBody>
      </p:sp>
      <p:pic>
        <p:nvPicPr>
          <p:cNvPr id="9" name="Content Placeholder 5" descr="A blue and white map with black lines&#10;&#10;AI-generated content may be incorrect.">
            <a:extLst>
              <a:ext uri="{FF2B5EF4-FFF2-40B4-BE49-F238E27FC236}">
                <a16:creationId xmlns:a16="http://schemas.microsoft.com/office/drawing/2014/main" id="{6A1E44DF-EE68-6871-7180-8E0A0E458EC7}"/>
              </a:ext>
            </a:extLst>
          </p:cNvPr>
          <p:cNvPicPr>
            <a:picLocks noChangeAspect="1"/>
          </p:cNvPicPr>
          <p:nvPr/>
        </p:nvPicPr>
        <p:blipFill>
          <a:blip r:embed="rId2"/>
          <a:stretch>
            <a:fillRect/>
          </a:stretch>
        </p:blipFill>
        <p:spPr>
          <a:xfrm>
            <a:off x="6521222" y="1143311"/>
            <a:ext cx="4250100" cy="4250100"/>
          </a:xfrm>
          <a:prstGeom prst="rect">
            <a:avLst/>
          </a:prstGeom>
        </p:spPr>
      </p:pic>
    </p:spTree>
    <p:extLst>
      <p:ext uri="{BB962C8B-B14F-4D97-AF65-F5344CB8AC3E}">
        <p14:creationId xmlns:p14="http://schemas.microsoft.com/office/powerpoint/2010/main" val="3356377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1B0A2-CC93-C85F-4F84-4AB0E658B5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1EA144-B652-2109-56F1-97B5FD88BBD1}"/>
              </a:ext>
            </a:extLst>
          </p:cNvPr>
          <p:cNvSpPr>
            <a:spLocks noGrp="1"/>
          </p:cNvSpPr>
          <p:nvPr>
            <p:ph type="title"/>
          </p:nvPr>
        </p:nvSpPr>
        <p:spPr>
          <a:xfrm>
            <a:off x="685800" y="538563"/>
            <a:ext cx="4525827" cy="1143000"/>
          </a:xfrm>
        </p:spPr>
        <p:txBody>
          <a:bodyPr/>
          <a:lstStyle/>
          <a:p>
            <a:r>
              <a:rPr lang="en-US" dirty="0"/>
              <a:t>Sandusky, OH</a:t>
            </a:r>
          </a:p>
        </p:txBody>
      </p:sp>
      <p:sp>
        <p:nvSpPr>
          <p:cNvPr id="3" name="Content Placeholder 2">
            <a:extLst>
              <a:ext uri="{FF2B5EF4-FFF2-40B4-BE49-F238E27FC236}">
                <a16:creationId xmlns:a16="http://schemas.microsoft.com/office/drawing/2014/main" id="{1A240667-11B4-EB00-9CCF-99F06BB5D20A}"/>
              </a:ext>
            </a:extLst>
          </p:cNvPr>
          <p:cNvSpPr>
            <a:spLocks noGrp="1"/>
          </p:cNvSpPr>
          <p:nvPr>
            <p:ph idx="1"/>
          </p:nvPr>
        </p:nvSpPr>
        <p:spPr>
          <a:xfrm>
            <a:off x="685800" y="1646693"/>
            <a:ext cx="5591014" cy="4525505"/>
          </a:xfrm>
        </p:spPr>
        <p:txBody>
          <a:bodyPr>
            <a:normAutofit/>
          </a:bodyPr>
          <a:lstStyle/>
          <a:p>
            <a:pPr marL="0" indent="0">
              <a:lnSpc>
                <a:spcPct val="100000"/>
              </a:lnSpc>
              <a:spcBef>
                <a:spcPts val="1200"/>
              </a:spcBef>
              <a:buNone/>
            </a:pPr>
            <a:r>
              <a:rPr lang="en-US" sz="1200" b="1" dirty="0"/>
              <a:t>890 Guest Rooms</a:t>
            </a:r>
          </a:p>
          <a:p>
            <a:pPr marL="0" indent="0">
              <a:lnSpc>
                <a:spcPct val="100000"/>
              </a:lnSpc>
              <a:spcBef>
                <a:spcPts val="1200"/>
              </a:spcBef>
              <a:buNone/>
            </a:pPr>
            <a:r>
              <a:rPr lang="en-US" sz="1200" b="1" dirty="0"/>
              <a:t>215,000 Square Feet of Meeting Space</a:t>
            </a:r>
            <a:endParaRPr lang="en-US" sz="1200" dirty="0"/>
          </a:p>
          <a:p>
            <a:pPr>
              <a:lnSpc>
                <a:spcPct val="100000"/>
              </a:lnSpc>
              <a:spcBef>
                <a:spcPts val="1200"/>
              </a:spcBef>
            </a:pPr>
            <a:r>
              <a:rPr lang="en-US" sz="1200" dirty="0"/>
              <a:t>3 Ballrooms</a:t>
            </a:r>
          </a:p>
          <a:p>
            <a:pPr>
              <a:lnSpc>
                <a:spcPct val="100000"/>
              </a:lnSpc>
              <a:spcBef>
                <a:spcPts val="1200"/>
              </a:spcBef>
            </a:pPr>
            <a:r>
              <a:rPr lang="en-US" sz="1200" dirty="0"/>
              <a:t>39 Meeting Rooms </a:t>
            </a:r>
          </a:p>
          <a:p>
            <a:pPr>
              <a:lnSpc>
                <a:spcPct val="100000"/>
              </a:lnSpc>
              <a:spcBef>
                <a:spcPts val="1200"/>
              </a:spcBef>
            </a:pPr>
            <a:r>
              <a:rPr lang="en-US" sz="1200" dirty="0"/>
              <a:t>2 Boardrooms</a:t>
            </a:r>
          </a:p>
          <a:p>
            <a:pPr marL="0" indent="0">
              <a:lnSpc>
                <a:spcPct val="100000"/>
              </a:lnSpc>
              <a:spcBef>
                <a:spcPts val="1200"/>
              </a:spcBef>
              <a:buNone/>
            </a:pPr>
            <a:r>
              <a:rPr lang="en-US" sz="1200" b="1" dirty="0"/>
              <a:t>Award Winning Dining</a:t>
            </a:r>
          </a:p>
          <a:p>
            <a:pPr marL="0" indent="0">
              <a:lnSpc>
                <a:spcPct val="100000"/>
              </a:lnSpc>
              <a:spcBef>
                <a:spcPts val="1200"/>
              </a:spcBef>
              <a:buNone/>
            </a:pPr>
            <a:r>
              <a:rPr lang="en-US" sz="1200" dirty="0"/>
              <a:t>Sortino’s Italian Kitchen, B-LUX Grill &amp; Bar, Cinco Niños, </a:t>
            </a:r>
            <a:br>
              <a:rPr lang="en-US" sz="1200" dirty="0"/>
            </a:br>
            <a:r>
              <a:rPr lang="en-US" sz="1200" dirty="0"/>
              <a:t>and MACS Macaroni and Cheese Shop, </a:t>
            </a:r>
          </a:p>
          <a:p>
            <a:pPr marL="0" indent="0">
              <a:lnSpc>
                <a:spcPct val="100000"/>
              </a:lnSpc>
              <a:spcBef>
                <a:spcPts val="1200"/>
              </a:spcBef>
              <a:buNone/>
            </a:pPr>
            <a:r>
              <a:rPr lang="en-US" sz="1200" b="1" dirty="0"/>
              <a:t>On-Site Attractions</a:t>
            </a:r>
          </a:p>
          <a:p>
            <a:pPr>
              <a:lnSpc>
                <a:spcPct val="100000"/>
              </a:lnSpc>
              <a:spcBef>
                <a:spcPts val="1200"/>
              </a:spcBef>
            </a:pPr>
            <a:r>
              <a:rPr lang="en-US" sz="1200" dirty="0"/>
              <a:t>Indoor &amp; Outdoor Waterpark</a:t>
            </a:r>
          </a:p>
          <a:p>
            <a:pPr>
              <a:lnSpc>
                <a:spcPct val="100000"/>
              </a:lnSpc>
              <a:spcBef>
                <a:spcPts val="1200"/>
              </a:spcBef>
            </a:pPr>
            <a:r>
              <a:rPr lang="en-US" sz="1200" dirty="0"/>
              <a:t>Big Game Room Arcade</a:t>
            </a:r>
          </a:p>
          <a:p>
            <a:pPr>
              <a:lnSpc>
                <a:spcPct val="100000"/>
              </a:lnSpc>
              <a:spcBef>
                <a:spcPts val="1200"/>
              </a:spcBef>
            </a:pPr>
            <a:r>
              <a:rPr lang="en-US" sz="1200" dirty="0"/>
              <a:t>Safari Outdoor Adventure Park</a:t>
            </a:r>
          </a:p>
          <a:p>
            <a:pPr>
              <a:lnSpc>
                <a:spcPct val="100000"/>
              </a:lnSpc>
              <a:spcBef>
                <a:spcPts val="1200"/>
              </a:spcBef>
            </a:pPr>
            <a:r>
              <a:rPr lang="en-US" sz="1200" dirty="0"/>
              <a:t>Spa Kalahari &amp; Salon</a:t>
            </a:r>
          </a:p>
        </p:txBody>
      </p:sp>
      <p:pic>
        <p:nvPicPr>
          <p:cNvPr id="9" name="Picture Placeholder 8">
            <a:extLst>
              <a:ext uri="{FF2B5EF4-FFF2-40B4-BE49-F238E27FC236}">
                <a16:creationId xmlns:a16="http://schemas.microsoft.com/office/drawing/2014/main" id="{01E39F50-07CD-2E1C-AE45-2A917EEA22B1}"/>
              </a:ext>
            </a:extLst>
          </p:cNvPr>
          <p:cNvPicPr>
            <a:picLocks noGrp="1" noChangeAspect="1"/>
          </p:cNvPicPr>
          <p:nvPr>
            <p:ph type="pic" sz="quarter" idx="13"/>
          </p:nvPr>
        </p:nvPicPr>
        <p:blipFill>
          <a:blip r:embed="rId3"/>
          <a:srcRect l="17484" r="17484"/>
          <a:stretch/>
        </p:blipFill>
        <p:spPr>
          <a:xfrm>
            <a:off x="6741763" y="685799"/>
            <a:ext cx="4764437" cy="5486399"/>
          </a:xfrm>
        </p:spPr>
      </p:pic>
    </p:spTree>
    <p:extLst>
      <p:ext uri="{BB962C8B-B14F-4D97-AF65-F5344CB8AC3E}">
        <p14:creationId xmlns:p14="http://schemas.microsoft.com/office/powerpoint/2010/main" val="178502083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55C131504F70439F0D478A9A9FA28D" ma:contentTypeVersion="16" ma:contentTypeDescription="Create a new document." ma:contentTypeScope="" ma:versionID="45d0e1ebdefcb689e7f1ed0f6d73b721">
  <xsd:schema xmlns:xsd="http://www.w3.org/2001/XMLSchema" xmlns:xs="http://www.w3.org/2001/XMLSchema" xmlns:p="http://schemas.microsoft.com/office/2006/metadata/properties" xmlns:ns2="2f3e9906-6db0-4ba7-baa0-827fad5cb0d9" xmlns:ns3="679acc7d-fec4-43f4-a070-3cd7c24871b0" targetNamespace="http://schemas.microsoft.com/office/2006/metadata/properties" ma:root="true" ma:fieldsID="995e997eb4310b86ce5c9d9e8f5257da" ns2:_="" ns3:_="">
    <xsd:import namespace="2f3e9906-6db0-4ba7-baa0-827fad5cb0d9"/>
    <xsd:import namespace="679acc7d-fec4-43f4-a070-3cd7c24871b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e9906-6db0-4ba7-baa0-827fad5cb0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ce52c5c-0cd0-46d1-87c8-d7f47cdd8a2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9acc7d-fec4-43f4-a070-3cd7c24871b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f3e9906-6db0-4ba7-baa0-827fad5cb0d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6D4D9BD-AE11-4F3A-9185-74D1F42CA599}">
  <ds:schemaRefs>
    <ds:schemaRef ds:uri="http://schemas.microsoft.com/sharepoint/v3/contenttype/forms"/>
  </ds:schemaRefs>
</ds:datastoreItem>
</file>

<file path=customXml/itemProps2.xml><?xml version="1.0" encoding="utf-8"?>
<ds:datastoreItem xmlns:ds="http://schemas.openxmlformats.org/officeDocument/2006/customXml" ds:itemID="{5550A1BE-52CE-4055-A512-A99BE03B2C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3e9906-6db0-4ba7-baa0-827fad5cb0d9"/>
    <ds:schemaRef ds:uri="679acc7d-fec4-43f4-a070-3cd7c24871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B7AAFC-BA46-4192-9EDD-FC31D26BDA5D}">
  <ds:schemaRefs>
    <ds:schemaRef ds:uri="2f3e9906-6db0-4ba7-baa0-827fad5cb0d9"/>
    <ds:schemaRef ds:uri="http://schemas.microsoft.com/office/infopath/2007/PartnerControls"/>
    <ds:schemaRef ds:uri="http://purl.org/dc/terms/"/>
    <ds:schemaRef ds:uri="http://purl.org/dc/dcmityp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679acc7d-fec4-43f4-a070-3cd7c24871b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1022</Words>
  <Application>Microsoft Macintosh PowerPoint</Application>
  <PresentationFormat>Widescreen</PresentationFormat>
  <Paragraphs>150</Paragraphs>
  <Slides>18</Slides>
  <Notes>17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vt:lpstr>
      <vt:lpstr>Arial</vt:lpstr>
      <vt:lpstr>Barlow</vt:lpstr>
      <vt:lpstr>Barlow ExtraBold</vt:lpstr>
      <vt:lpstr>Barlow SemiBold</vt:lpstr>
      <vt:lpstr>Calibri</vt:lpstr>
      <vt:lpstr>Custom Design</vt:lpstr>
      <vt:lpstr>Meetings &amp; Conventions</vt:lpstr>
      <vt:lpstr>Who We Are</vt:lpstr>
      <vt:lpstr>Guest Rooms</vt:lpstr>
      <vt:lpstr>Hundreds of Flavors All-Under-One-Roof</vt:lpstr>
      <vt:lpstr>Convention Center</vt:lpstr>
      <vt:lpstr>Things To Do</vt:lpstr>
      <vt:lpstr>Wisconsin Dells, WI</vt:lpstr>
      <vt:lpstr>Where We Are Located</vt:lpstr>
      <vt:lpstr>Sandusky, OH</vt:lpstr>
      <vt:lpstr>Where We Are Located</vt:lpstr>
      <vt:lpstr>Pocono Mountains, PA</vt:lpstr>
      <vt:lpstr>Where We Are Located</vt:lpstr>
      <vt:lpstr>Round Rock, TX</vt:lpstr>
      <vt:lpstr>Where We Are Located</vt:lpstr>
      <vt:lpstr>Spotsylvania, VA Coming 2026</vt:lpstr>
      <vt:lpstr>Our Resorts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2021-02-25T20:11:39Z</dcterms:created>
  <dcterms:modified xsi:type="dcterms:W3CDTF">2025-10-02T13:22:01Z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0x010100CF55C131504F70439F0D478A9A9FA28D</vt:lpwstr>
  </property>
  <property fmtid="{D5CDD505-2E9C-101B-9397-08002B2CF9AE}" pid="3" name="MediaServiceImageTags">
    <vt:lpwstr/>
  </property>
  <property fmtid="{D5CDD505-2E9C-101B-9397-08002B2CF9AE}" pid="4" name="MSIP_Label_2041f6f3-56f2-483b-82e4-e65b0ff82e00_Enabled">
    <vt:lpwstr>true</vt:lpwstr>
  </property>
  <property fmtid="{D5CDD505-2E9C-101B-9397-08002B2CF9AE}" pid="5" name="MSIP_Label_2041f6f3-56f2-483b-82e4-e65b0ff82e00_SetDate">
    <vt:lpwstr>2024-12-27T14:48:46Z</vt:lpwstr>
  </property>
  <property fmtid="{D5CDD505-2E9C-101B-9397-08002B2CF9AE}" pid="6" name="MSIP_Label_2041f6f3-56f2-483b-82e4-e65b0ff82e00_Method">
    <vt:lpwstr>Standard</vt:lpwstr>
  </property>
  <property fmtid="{D5CDD505-2E9C-101B-9397-08002B2CF9AE}" pid="7" name="MSIP_Label_2041f6f3-56f2-483b-82e4-e65b0ff82e00_Name">
    <vt:lpwstr>defa4170-0d19-0005-0004-bc88714345d2</vt:lpwstr>
  </property>
  <property fmtid="{D5CDD505-2E9C-101B-9397-08002B2CF9AE}" pid="8" name="MSIP_Label_2041f6f3-56f2-483b-82e4-e65b0ff82e00_SiteId">
    <vt:lpwstr>270a30cb-2613-48f3-aff5-16fdd107ccca</vt:lpwstr>
  </property>
  <property fmtid="{D5CDD505-2E9C-101B-9397-08002B2CF9AE}" pid="9" name="MSIP_Label_2041f6f3-56f2-483b-82e4-e65b0ff82e00_ActionId">
    <vt:lpwstr>01584c87-c05e-411f-9603-8e6974957d29</vt:lpwstr>
  </property>
  <property fmtid="{D5CDD505-2E9C-101B-9397-08002B2CF9AE}" pid="10" name="MSIP_Label_2041f6f3-56f2-483b-82e4-e65b0ff82e00_ContentBits">
    <vt:lpwstr>0</vt:lpwstr>
  </property>
</Properties>
</file>